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706" r:id="rId4"/>
  </p:sldMasterIdLst>
  <p:notesMasterIdLst>
    <p:notesMasterId r:id="rId34"/>
  </p:notesMasterIdLst>
  <p:sldIdLst>
    <p:sldId id="256" r:id="rId5"/>
    <p:sldId id="273" r:id="rId6"/>
    <p:sldId id="268" r:id="rId7"/>
    <p:sldId id="264" r:id="rId8"/>
    <p:sldId id="265" r:id="rId9"/>
    <p:sldId id="284" r:id="rId10"/>
    <p:sldId id="329" r:id="rId11"/>
    <p:sldId id="292" r:id="rId12"/>
    <p:sldId id="287" r:id="rId13"/>
    <p:sldId id="347" r:id="rId14"/>
    <p:sldId id="278" r:id="rId15"/>
    <p:sldId id="348" r:id="rId16"/>
    <p:sldId id="360" r:id="rId17"/>
    <p:sldId id="351" r:id="rId18"/>
    <p:sldId id="363" r:id="rId19"/>
    <p:sldId id="361" r:id="rId20"/>
    <p:sldId id="355" r:id="rId21"/>
    <p:sldId id="362" r:id="rId22"/>
    <p:sldId id="357" r:id="rId23"/>
    <p:sldId id="349" r:id="rId24"/>
    <p:sldId id="356" r:id="rId25"/>
    <p:sldId id="270" r:id="rId26"/>
    <p:sldId id="359" r:id="rId27"/>
    <p:sldId id="352" r:id="rId28"/>
    <p:sldId id="353" r:id="rId29"/>
    <p:sldId id="364" r:id="rId30"/>
    <p:sldId id="365" r:id="rId31"/>
    <p:sldId id="366" r:id="rId32"/>
    <p:sldId id="367"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m Ball (MSR)" initials="TB(" lastIdx="2"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90" autoAdjust="0"/>
    <p:restoredTop sz="84352" autoAdjust="0"/>
  </p:normalViewPr>
  <p:slideViewPr>
    <p:cSldViewPr snapToGrid="0">
      <p:cViewPr varScale="1">
        <p:scale>
          <a:sx n="84" d="100"/>
          <a:sy n="84" d="100"/>
        </p:scale>
        <p:origin x="303" y="39"/>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commentAuthors" Target="commentAuthor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5.jpg>
</file>

<file path=ppt/media/image6.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237B04-0BFF-4188-AE10-E77C3C5257C8}" type="datetimeFigureOut">
              <a:rPr lang="en-US" smtClean="0"/>
              <a:t>4/18/2018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2812AB-5628-4651-8D09-D6AFA5E40279}" type="slidenum">
              <a:rPr lang="en-US" smtClean="0"/>
              <a:t>‹#›</a:t>
            </a:fld>
            <a:endParaRPr lang="en-US"/>
          </a:p>
        </p:txBody>
      </p:sp>
    </p:spTree>
    <p:extLst>
      <p:ext uri="{BB962C8B-B14F-4D97-AF65-F5344CB8AC3E}">
        <p14:creationId xmlns:p14="http://schemas.microsoft.com/office/powerpoint/2010/main" val="2372840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research.microsoft.com/~tball/" TargetMode="External"/><Relationship Id="rId7" Type="http://schemas.openxmlformats.org/officeDocument/2006/relationships/hyperlink" Target="https://na01.safelinks.protection.outlook.com/?url=http://www.makecode.com/&amp;data=02|01|tball@microsoft.com|b98a7e7f1e354caab0e308d4eb4d6740|72f988bf86f141af91ab2d7cd011db47|1|0|636392165060575694&amp;sdata=fgnNM4MTHI/ja4V93YkJcfYbqnD98VeBGM%2Bolss0pRo%3D&amp;reserved=0"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github.com/microsoft/pxt" TargetMode="External"/><Relationship Id="rId5" Type="http://schemas.openxmlformats.org/officeDocument/2006/relationships/hyperlink" Target="https://github.com/lancaster-university/codal" TargetMode="External"/><Relationship Id="rId4" Type="http://schemas.openxmlformats.org/officeDocument/2006/relationships/hyperlink" Target="http://www.makecode.com/"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makecode.adafruit.com/browser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Title</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Microsoft MakeCode: from C++  to TypeScript and </a:t>
            </a:r>
            <a:r>
              <a:rPr lang="en-US" sz="1200" kern="1200" dirty="0" err="1">
                <a:solidFill>
                  <a:schemeClr val="tx1"/>
                </a:solidFill>
                <a:effectLst/>
                <a:latin typeface="+mn-lt"/>
                <a:ea typeface="+mn-ea"/>
                <a:cs typeface="+mn-cs"/>
              </a:rPr>
              <a:t>Blockly</a:t>
            </a:r>
            <a:r>
              <a:rPr lang="en-US" sz="1200" kern="1200" dirty="0">
                <a:solidFill>
                  <a:schemeClr val="tx1"/>
                </a:solidFill>
                <a:effectLst/>
                <a:latin typeface="+mn-lt"/>
                <a:ea typeface="+mn-ea"/>
                <a:cs typeface="+mn-cs"/>
              </a:rPr>
              <a:t> (and Back)</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Speaker</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Thomas Ball, Principal Researcher, Microsoft Research</a:t>
            </a:r>
          </a:p>
          <a:p>
            <a:r>
              <a:rPr lang="en-US" sz="1200" kern="1200" dirty="0">
                <a:solidFill>
                  <a:schemeClr val="tx1"/>
                </a:solidFill>
                <a:effectLst/>
                <a:latin typeface="+mn-lt"/>
                <a:ea typeface="+mn-ea"/>
                <a:cs typeface="+mn-cs"/>
              </a:rPr>
              <a:t>              </a:t>
            </a:r>
            <a:r>
              <a:rPr lang="en-US" sz="1200" u="sng" kern="1200" dirty="0">
                <a:solidFill>
                  <a:schemeClr val="tx1"/>
                </a:solidFill>
                <a:effectLst/>
                <a:latin typeface="+mn-lt"/>
                <a:ea typeface="+mn-ea"/>
                <a:cs typeface="+mn-cs"/>
                <a:hlinkClick r:id="rId3"/>
              </a:rPr>
              <a:t>http://research.microsoft.com/~tball/</a:t>
            </a:r>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Abstract</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Across the globe, it is now commonplace for educators to engage in the making (design and development) of embedded systems in the classroom to motivate and excite their students. This new domain brings its own set of unique requirements. Historically, embedded systems development requires knowledge of languages such as C and C++, local installation of compilation toolchains, device drivers and applications. For students and educators, these requirements introduce unnecessary barriers and restrictions.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Over the last two years, Microsoft has invested in a new web-based programming platform for embedded systems in education, called Microsoft MakeCode (</a:t>
            </a:r>
            <a:r>
              <a:rPr lang="en-US" sz="1200" u="sng" kern="1200" dirty="0">
                <a:solidFill>
                  <a:schemeClr val="tx1"/>
                </a:solidFill>
                <a:effectLst/>
                <a:latin typeface="+mn-lt"/>
                <a:ea typeface="+mn-ea"/>
                <a:cs typeface="+mn-cs"/>
                <a:hlinkClick r:id="rId4"/>
              </a:rPr>
              <a:t>www.makecode.com</a:t>
            </a:r>
            <a:r>
              <a:rPr lang="en-US" sz="1200" kern="1200" dirty="0">
                <a:solidFill>
                  <a:schemeClr val="tx1"/>
                </a:solidFill>
                <a:effectLst/>
                <a:latin typeface="+mn-lt"/>
                <a:ea typeface="+mn-ea"/>
                <a:cs typeface="+mn-cs"/>
              </a:rPr>
              <a:t>), in partnership with Lancaster University, who created the C++ Component-oriented Device Abstraction Layer (</a:t>
            </a:r>
            <a:r>
              <a:rPr lang="en-US" sz="1200" u="sng" kern="1200" dirty="0">
                <a:solidFill>
                  <a:schemeClr val="tx1"/>
                </a:solidFill>
                <a:effectLst/>
                <a:latin typeface="+mn-lt"/>
                <a:ea typeface="+mn-ea"/>
                <a:cs typeface="+mn-cs"/>
                <a:hlinkClick r:id="rId5"/>
              </a:rPr>
              <a:t>https://github.com/lancaster-university/codal</a:t>
            </a:r>
            <a:r>
              <a:rPr lang="en-US" sz="1200" kern="1200" dirty="0">
                <a:solidFill>
                  <a:schemeClr val="tx1"/>
                </a:solidFill>
                <a:effectLst/>
                <a:latin typeface="+mn-lt"/>
                <a:ea typeface="+mn-ea"/>
                <a:cs typeface="+mn-cs"/>
              </a:rPr>
              <a:t>). In this talk, I’ll describe the design principles behind MakeCode and CODAL and our experience with it to date. In particular, I’ll describe how our stack exposes C++ in the browser via TypeScript and </a:t>
            </a:r>
            <a:r>
              <a:rPr lang="en-US" sz="1200" kern="1200" dirty="0" err="1">
                <a:solidFill>
                  <a:schemeClr val="tx1"/>
                </a:solidFill>
                <a:effectLst/>
                <a:latin typeface="+mn-lt"/>
                <a:ea typeface="+mn-ea"/>
                <a:cs typeface="+mn-cs"/>
              </a:rPr>
              <a:t>Blockly</a:t>
            </a:r>
            <a:r>
              <a:rPr lang="en-US" sz="1200" kern="1200" dirty="0">
                <a:solidFill>
                  <a:schemeClr val="tx1"/>
                </a:solidFill>
                <a:effectLst/>
                <a:latin typeface="+mn-lt"/>
                <a:ea typeface="+mn-ea"/>
                <a:cs typeface="+mn-cs"/>
              </a:rPr>
              <a:t> programming APIs, with an in-browser compiler tool chain that produces executable files without the need for a C++ compiler in the core end-user experience.  MakeCode is open source at </a:t>
            </a:r>
            <a:r>
              <a:rPr lang="en-US" sz="1200" u="sng" kern="1200" dirty="0">
                <a:solidFill>
                  <a:schemeClr val="tx1"/>
                </a:solidFill>
                <a:effectLst/>
                <a:latin typeface="+mn-lt"/>
                <a:ea typeface="+mn-ea"/>
                <a:cs typeface="+mn-cs"/>
                <a:hlinkClick r:id="rId6"/>
              </a:rPr>
              <a:t>http://github.com/microsoft/pxt</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Bio</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Thomas (Tom) Ball is a principal researcher and manager at Microsoft Research. In 1999, He initiated the influential SLAM software model-checking project with Sriram Rajamani, which led to the creation of the Static Driver Verifier tool for finding defects in Windows device drivers. Tom is a 2011 ACM Fellow for ‘contributions to software analysis and defect detection’. As a manager, he has nurtured research areas such as automated theorem proving, program testing/verification and empirical software engineering. His current focus is the </a:t>
            </a:r>
            <a:r>
              <a:rPr lang="en-US" sz="1200" u="sng" kern="1200" dirty="0">
                <a:solidFill>
                  <a:schemeClr val="tx1"/>
                </a:solidFill>
                <a:effectLst/>
                <a:latin typeface="+mn-lt"/>
                <a:ea typeface="+mn-ea"/>
                <a:cs typeface="+mn-cs"/>
                <a:hlinkClick r:id="rId7"/>
              </a:rPr>
              <a:t>Microsoft </a:t>
            </a:r>
            <a:r>
              <a:rPr lang="en-US" sz="1200" u="sng" kern="1200" dirty="0" err="1">
                <a:solidFill>
                  <a:schemeClr val="tx1"/>
                </a:solidFill>
                <a:effectLst/>
                <a:latin typeface="+mn-lt"/>
                <a:ea typeface="+mn-ea"/>
                <a:cs typeface="+mn-cs"/>
                <a:hlinkClick r:id="rId7"/>
              </a:rPr>
              <a:t>Makecode</a:t>
            </a:r>
            <a:r>
              <a:rPr lang="en-US" sz="1200" u="sng" kern="1200" dirty="0">
                <a:solidFill>
                  <a:schemeClr val="tx1"/>
                </a:solidFill>
                <a:effectLst/>
                <a:latin typeface="+mn-lt"/>
                <a:ea typeface="+mn-ea"/>
                <a:cs typeface="+mn-cs"/>
                <a:hlinkClick r:id="rId7"/>
              </a:rPr>
              <a:t> platform</a:t>
            </a:r>
            <a:r>
              <a:rPr lang="en-US" sz="1200" kern="1200" dirty="0">
                <a:solidFill>
                  <a:schemeClr val="tx1"/>
                </a:solidFill>
                <a:effectLst/>
                <a:latin typeface="+mn-lt"/>
                <a:ea typeface="+mn-ea"/>
                <a:cs typeface="+mn-cs"/>
              </a:rPr>
              <a:t> for programming with physical computers.</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a:t>
            </a:fld>
            <a:endParaRPr lang="en-US"/>
          </a:p>
        </p:txBody>
      </p:sp>
    </p:spTree>
    <p:extLst>
      <p:ext uri="{BB962C8B-B14F-4D97-AF65-F5344CB8AC3E}">
        <p14:creationId xmlns:p14="http://schemas.microsoft.com/office/powerpoint/2010/main" val="3816840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call </a:t>
            </a:r>
            <a:r>
              <a:rPr lang="en-US" dirty="0" err="1"/>
              <a:t>blockly</a:t>
            </a:r>
            <a:r>
              <a:rPr lang="en-US" dirty="0"/>
              <a:t> from C++ and C++ from </a:t>
            </a:r>
            <a:r>
              <a:rPr lang="en-US" dirty="0" err="1"/>
              <a:t>blockly</a:t>
            </a:r>
            <a:r>
              <a:rPr lang="en-US" dirty="0"/>
              <a:t> (TypeScript mediated)</a:t>
            </a:r>
          </a:p>
        </p:txBody>
      </p:sp>
      <p:sp>
        <p:nvSpPr>
          <p:cNvPr id="4" name="Slide Number Placeholder 3"/>
          <p:cNvSpPr>
            <a:spLocks noGrp="1"/>
          </p:cNvSpPr>
          <p:nvPr>
            <p:ph type="sldNum" sz="quarter" idx="10"/>
          </p:nvPr>
        </p:nvSpPr>
        <p:spPr/>
        <p:txBody>
          <a:bodyPr/>
          <a:lstStyle/>
          <a:p>
            <a:fld id="{E207B097-042E-4797-BD8D-18FE4D359EC0}" type="slidenum">
              <a:rPr lang="en-US" smtClean="0"/>
              <a:t>11</a:t>
            </a:fld>
            <a:endParaRPr lang="en-US"/>
          </a:p>
        </p:txBody>
      </p:sp>
    </p:spTree>
    <p:extLst>
      <p:ext uri="{BB962C8B-B14F-4D97-AF65-F5344CB8AC3E}">
        <p14:creationId xmlns:p14="http://schemas.microsoft.com/office/powerpoint/2010/main" val="31895918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13</a:t>
            </a:fld>
            <a:endParaRPr lang="en-US"/>
          </a:p>
        </p:txBody>
      </p:sp>
    </p:spTree>
    <p:extLst>
      <p:ext uri="{BB962C8B-B14F-4D97-AF65-F5344CB8AC3E}">
        <p14:creationId xmlns:p14="http://schemas.microsoft.com/office/powerpoint/2010/main" val="3614553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15</a:t>
            </a:fld>
            <a:endParaRPr lang="en-US"/>
          </a:p>
        </p:txBody>
      </p:sp>
    </p:spTree>
    <p:extLst>
      <p:ext uri="{BB962C8B-B14F-4D97-AF65-F5344CB8AC3E}">
        <p14:creationId xmlns:p14="http://schemas.microsoft.com/office/powerpoint/2010/main" val="3075932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16</a:t>
            </a:fld>
            <a:endParaRPr lang="en-US"/>
          </a:p>
        </p:txBody>
      </p:sp>
    </p:spTree>
    <p:extLst>
      <p:ext uri="{BB962C8B-B14F-4D97-AF65-F5344CB8AC3E}">
        <p14:creationId xmlns:p14="http://schemas.microsoft.com/office/powerpoint/2010/main" val="2129669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18</a:t>
            </a:fld>
            <a:endParaRPr lang="en-US"/>
          </a:p>
        </p:txBody>
      </p:sp>
    </p:spTree>
    <p:extLst>
      <p:ext uri="{BB962C8B-B14F-4D97-AF65-F5344CB8AC3E}">
        <p14:creationId xmlns:p14="http://schemas.microsoft.com/office/powerpoint/2010/main" val="3835070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19</a:t>
            </a:fld>
            <a:endParaRPr lang="en-US"/>
          </a:p>
        </p:txBody>
      </p:sp>
    </p:spTree>
    <p:extLst>
      <p:ext uri="{BB962C8B-B14F-4D97-AF65-F5344CB8AC3E}">
        <p14:creationId xmlns:p14="http://schemas.microsoft.com/office/powerpoint/2010/main" val="13519394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20</a:t>
            </a:fld>
            <a:endParaRPr lang="en-US"/>
          </a:p>
        </p:txBody>
      </p:sp>
    </p:spTree>
    <p:extLst>
      <p:ext uri="{BB962C8B-B14F-4D97-AF65-F5344CB8AC3E}">
        <p14:creationId xmlns:p14="http://schemas.microsoft.com/office/powerpoint/2010/main" val="201011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27</a:t>
            </a:fld>
            <a:endParaRPr lang="en-US"/>
          </a:p>
        </p:txBody>
      </p:sp>
    </p:spTree>
    <p:extLst>
      <p:ext uri="{BB962C8B-B14F-4D97-AF65-F5344CB8AC3E}">
        <p14:creationId xmlns:p14="http://schemas.microsoft.com/office/powerpoint/2010/main" val="6352980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29</a:t>
            </a:fld>
            <a:endParaRPr lang="en-US"/>
          </a:p>
        </p:txBody>
      </p:sp>
    </p:spTree>
    <p:extLst>
      <p:ext uri="{BB962C8B-B14F-4D97-AF65-F5344CB8AC3E}">
        <p14:creationId xmlns:p14="http://schemas.microsoft.com/office/powerpoint/2010/main" val="2725769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66325" rtl="0" eaLnBrk="1" fontAlgn="auto" latinLnBrk="0" hangingPunct="1">
              <a:lnSpc>
                <a:spcPct val="100000"/>
              </a:lnSpc>
              <a:spcBef>
                <a:spcPts val="0"/>
              </a:spcBef>
              <a:spcAft>
                <a:spcPts val="0"/>
              </a:spcAft>
              <a:buClrTx/>
              <a:buSzTx/>
              <a:buFontTx/>
              <a:buNone/>
              <a:tabLst/>
              <a:defRPr/>
            </a:pPr>
            <a:fld id="{A0248FF5-73AE-4BE9-819A-9E867EC0CA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66325"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038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1659DE-91A1-4C79-A3B6-3EFB1DF6A98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126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of </a:t>
            </a:r>
            <a:r>
              <a:rPr lang="en-US" dirty="0" err="1"/>
              <a:t>adafruit</a:t>
            </a:r>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4</a:t>
            </a:fld>
            <a:endParaRPr lang="en-US"/>
          </a:p>
        </p:txBody>
      </p:sp>
    </p:spTree>
    <p:extLst>
      <p:ext uri="{BB962C8B-B14F-4D97-AF65-F5344CB8AC3E}">
        <p14:creationId xmlns:p14="http://schemas.microsoft.com/office/powerpoint/2010/main" val="30450140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5</a:t>
            </a:fld>
            <a:endParaRPr lang="en-US"/>
          </a:p>
        </p:txBody>
      </p:sp>
    </p:spTree>
    <p:extLst>
      <p:ext uri="{BB962C8B-B14F-4D97-AF65-F5344CB8AC3E}">
        <p14:creationId xmlns:p14="http://schemas.microsoft.com/office/powerpoint/2010/main" val="25310493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web based editor:</a:t>
            </a:r>
            <a:r>
              <a:rPr lang="en-US" dirty="0"/>
              <a:t> nothing to install</a:t>
            </a:r>
          </a:p>
          <a:p>
            <a:r>
              <a:rPr lang="en-US" b="1" dirty="0"/>
              <a:t>cross platform:</a:t>
            </a:r>
            <a:r>
              <a:rPr lang="en-US" dirty="0"/>
              <a:t> works in </a:t>
            </a:r>
            <a:r>
              <a:rPr lang="en-US" dirty="0">
                <a:hlinkClick r:id="rId3"/>
              </a:rPr>
              <a:t>most modern browsers</a:t>
            </a:r>
            <a:r>
              <a:rPr lang="en-US" dirty="0"/>
              <a:t> from tiny phone to giant touch screens</a:t>
            </a:r>
          </a:p>
          <a:p>
            <a:r>
              <a:rPr lang="en-US" b="1" dirty="0"/>
              <a:t>compilation in the browser:</a:t>
            </a:r>
            <a:r>
              <a:rPr lang="en-US" dirty="0"/>
              <a:t> the compiler runs in your browser, it's fast and works offline</a:t>
            </a:r>
          </a:p>
          <a:p>
            <a:r>
              <a:rPr lang="en-US" b="1" dirty="0"/>
              <a:t>blocks + JavaScript:</a:t>
            </a:r>
            <a:r>
              <a:rPr lang="en-US" dirty="0"/>
              <a:t> drag and drop blocks or type JavaScript, </a:t>
            </a:r>
            <a:r>
              <a:rPr lang="en-US" dirty="0" err="1"/>
              <a:t>MakeCode</a:t>
            </a:r>
            <a:r>
              <a:rPr lang="en-US" dirty="0"/>
              <a:t> let's you go back and forth between the two.</a:t>
            </a:r>
          </a:p>
          <a:p>
            <a:r>
              <a:rPr lang="en-US" b="1" dirty="0"/>
              <a:t>works offline:</a:t>
            </a:r>
            <a:r>
              <a:rPr lang="en-US" dirty="0"/>
              <a:t> once you've loaded the editor, it stays cached in your browser.</a:t>
            </a:r>
          </a:p>
          <a:p>
            <a:r>
              <a:rPr lang="en-US" b="1" dirty="0"/>
              <a:t>event based runtime: </a:t>
            </a:r>
            <a:r>
              <a:rPr lang="en-US" dirty="0"/>
              <a:t>easily respond to button clicks, shake gestures and more</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1563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3203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72305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8314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0BEB7-8CF9-4802-8B61-E9A110EC28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55B20C-1B18-4CCD-9202-C795758DBF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B533EE-975A-4E34-AE96-2FFFFAC7A66A}"/>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E852E278-0797-4196-9C6C-1ADF74F7B3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6E2FB-340F-4261-8251-B97F29FE4561}"/>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361451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0AA46-59BE-4974-A29B-3C46043FA0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1D6E24-09D8-4127-82EC-8623CB4092A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CA2D32-6F27-4491-BA90-2988604EB9D2}"/>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1B88E3C2-28E4-4FD0-AEF1-962A00BEF5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0F7BA1-D02F-4AA3-805D-0444F0C4E796}"/>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41145562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51B641-989E-460C-B0CE-859FEB83C7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45AA5C6-CDD0-463C-AA85-95014CB173B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0820FC-6AB1-49F5-B83C-FFD68439C792}"/>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28633CB9-FA56-4CF6-9670-BED206E4E7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E0F2E7-33F8-4632-90F2-5FD37C6C09CA}"/>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5175693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11498-D0D8-4CA4-9BA5-DA0C2EEA93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996541A-FBEB-4F31-980D-60EAAF0D55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EC23225-F58F-4A2C-BF42-C1076270FB1A}"/>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DD7FD007-0D1C-464F-89ED-A5DDE5C745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63E88A-0071-4AF2-92C6-F04B0014422B}"/>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28630212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68770-36CD-4621-A6FF-B660BDEB6E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9E3B6F-C968-4927-8A11-1895381A535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7C7829-EFB6-4ECC-A906-64752BD0998D}"/>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7FF77ABE-9E26-4C26-89C8-F63C06DF0B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A2A012-7753-4D05-99ED-EFE94DC21B40}"/>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745136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E53E-7A95-41B5-99A6-5618849E08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E75981-BD22-4AED-850F-8139AF092D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08DDDC-48D4-4963-993C-B46C0C40D37C}"/>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AEB9976C-2112-40FB-9C73-32D3B6C38D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D6E412-8BBE-4C0D-BA54-ABC08E0DA12C}"/>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22605081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6274C-BA9C-4226-A1A3-7995423C60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891B91-DE0B-46FA-823E-6A35DBD62C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0B208A-5362-4C3D-9A36-8BE213785C1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5C6A2E-62E1-40A1-A57B-69D384D0F69E}"/>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6" name="Footer Placeholder 5">
            <a:extLst>
              <a:ext uri="{FF2B5EF4-FFF2-40B4-BE49-F238E27FC236}">
                <a16:creationId xmlns:a16="http://schemas.microsoft.com/office/drawing/2014/main" id="{EEB42E96-383F-4DDB-9218-07979FF886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EF56A3-AF42-43D6-B3E9-87F12A7C619B}"/>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10960686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8B62B-E7B6-4FE4-99A7-100C99127B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E11B65-7D2C-44B1-A439-F95CC0A8C1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5713625-F5FD-458C-B102-C9955D8BD26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18377E-12ED-4054-B7A8-6AD5D109D1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31EA661-1815-4EA2-8951-956943FB6D2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6E5A255-EC14-4D78-8ED8-468AC3532A2E}"/>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8" name="Footer Placeholder 7">
            <a:extLst>
              <a:ext uri="{FF2B5EF4-FFF2-40B4-BE49-F238E27FC236}">
                <a16:creationId xmlns:a16="http://schemas.microsoft.com/office/drawing/2014/main" id="{A92628B2-252C-45B3-ADF1-4E9E70A4E5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81EBB-CE8E-4F22-84EE-740D96A3B2E1}"/>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5483488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501E-995C-455D-B43D-61D8BDBC5A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273C916-C2C4-4962-B0EC-A68FA13B6A03}"/>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4" name="Footer Placeholder 3">
            <a:extLst>
              <a:ext uri="{FF2B5EF4-FFF2-40B4-BE49-F238E27FC236}">
                <a16:creationId xmlns:a16="http://schemas.microsoft.com/office/drawing/2014/main" id="{1E1668B7-A494-4041-BB39-537F27908B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6D66068-A0EB-477C-8DAE-748603D6C830}"/>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6896287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4A13C5-30ED-4BEE-B7DD-8626D6E5A510}"/>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3" name="Footer Placeholder 2">
            <a:extLst>
              <a:ext uri="{FF2B5EF4-FFF2-40B4-BE49-F238E27FC236}">
                <a16:creationId xmlns:a16="http://schemas.microsoft.com/office/drawing/2014/main" id="{F0E06620-CB2C-42E5-B7B2-264923FF80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E625FC-F322-4233-AFF8-708F4D7A7D27}"/>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7415386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EABBE-1478-4EC1-9810-37A5C0784E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EFDD05-E8D1-4F2E-B73C-690AB28C23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8A3F2-645E-4A85-B79D-B2156715ED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44CC1EB-9AF2-4341-8390-9D295C1064A9}"/>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6" name="Footer Placeholder 5">
            <a:extLst>
              <a:ext uri="{FF2B5EF4-FFF2-40B4-BE49-F238E27FC236}">
                <a16:creationId xmlns:a16="http://schemas.microsoft.com/office/drawing/2014/main" id="{3B886AAB-6A11-4F7C-9AEB-43BC46387A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18DAD9-C99C-41FC-8FE5-C9C17BEF2EEE}"/>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905227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EBB54-1C03-4BBB-9E7E-F45FEBB0CD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6B35E2-931D-4454-BD21-DA98C5CC358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8F7D7B-2607-49B6-937D-9A1CBF59792F}"/>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D22566CC-34AF-44EC-BE42-C85CCDA34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5C06A6-F661-4A7D-84DB-D2EE104A4ED3}"/>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21321282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151E4-3714-498E-81F1-F64FFE03CE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110450-0CF3-45F2-8520-E6104B9F73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D1EB633-0EA0-4A7D-8021-569D604DD5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32D8C33-C9F7-4203-A230-0F2AD4764458}"/>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6" name="Footer Placeholder 5">
            <a:extLst>
              <a:ext uri="{FF2B5EF4-FFF2-40B4-BE49-F238E27FC236}">
                <a16:creationId xmlns:a16="http://schemas.microsoft.com/office/drawing/2014/main" id="{CAD3981B-900E-4B7C-98CD-7A2BB8E6B5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555FC3-82A5-46B3-B477-FDBA92843C90}"/>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27634219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FA3E6-34D7-4E0E-A3CE-6448859C3A7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BEC652-A84A-46F2-A03F-D067403A1A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212401-7910-46EA-A6A4-55E66EA8C485}"/>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D1631FFD-869A-4C3C-9BC9-30F5971EDF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D6FFBC-6C62-4E57-86F4-522F5268029D}"/>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40890167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6DFA82-3902-4A3C-A3C4-416EEB28866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4FA51E-4891-4C8E-9103-62F3B747556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11F85B-F021-482B-9EE0-E64E20E449D0}"/>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871ED954-F4F3-4368-97ED-61BC0BC631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C0F3A7-DE0F-4AFD-94CE-BF1053826298}"/>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39376692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dirty="0"/>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Date</a:t>
            </a:r>
          </a:p>
        </p:txBody>
      </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dirty="0"/>
              <a:t>Optional (City, State or venue)</a:t>
            </a:r>
          </a:p>
        </p:txBody>
      </p:sp>
      <p:pic>
        <p:nvPicPr>
          <p:cNvPr id="11" name="Picture 10"/>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9685488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B584AEC-FD8A-441E-883F-A9A26D77057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1404" t="38408" r="9615"/>
          <a:stretch/>
        </p:blipFill>
        <p:spPr>
          <a:xfrm>
            <a:off x="0" y="0"/>
            <a:ext cx="12192001" cy="6858000"/>
          </a:xfrm>
          <a:prstGeom prst="rect">
            <a:avLst/>
          </a:prstGeom>
        </p:spPr>
      </p:pic>
      <p:pic>
        <p:nvPicPr>
          <p:cNvPr id="10" name="Picture 9"/>
          <p:cNvPicPr>
            <a:picLocks noChangeAspect="1"/>
          </p:cNvPicPr>
          <p:nvPr userDrawn="1"/>
        </p:nvPicPr>
        <p:blipFill>
          <a:blip r:embed="rId3"/>
          <a:stretch>
            <a:fillRect/>
          </a:stretch>
        </p:blipFill>
        <p:spPr>
          <a:xfrm>
            <a:off x="1335674" y="183170"/>
            <a:ext cx="1424426" cy="304828"/>
          </a:xfrm>
          <a:prstGeom prst="rect">
            <a:avLst/>
          </a:prstGeom>
        </p:spPr>
      </p:pic>
      <p:sp>
        <p:nvSpPr>
          <p:cNvPr id="9" name="Title 1"/>
          <p:cNvSpPr>
            <a:spLocks noGrp="1"/>
          </p:cNvSpPr>
          <p:nvPr>
            <p:ph type="title" hasCustomPrompt="1"/>
          </p:nvPr>
        </p:nvSpPr>
        <p:spPr bwMode="auto">
          <a:xfrm>
            <a:off x="1337292" y="4506371"/>
            <a:ext cx="6274911" cy="1793104"/>
          </a:xfrm>
          <a:noFill/>
        </p:spPr>
        <p:txBody>
          <a:bodyPr lIns="146304" tIns="91440" rIns="146304" bIns="91440" anchor="t" anchorCtr="0"/>
          <a:lstStyle>
            <a:lvl1pPr>
              <a:defRPr sz="4705" spc="-98" baseline="0">
                <a:gradFill>
                  <a:gsLst>
                    <a:gs pos="88535">
                      <a:srgbClr val="FFFFFF"/>
                    </a:gs>
                    <a:gs pos="66879">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1335673" y="5849690"/>
            <a:ext cx="6276530" cy="651821"/>
          </a:xfrm>
        </p:spPr>
        <p:txBody>
          <a:bodyPr wrap="square" lIns="164592" tIns="109728" rIns="164592" bIns="109728">
            <a:spAutoFit/>
          </a:bodyPr>
          <a:lstStyle>
            <a:lvl1pPr marL="0" indent="0">
              <a:spcBef>
                <a:spcPts val="0"/>
              </a:spcBef>
              <a:buNone/>
              <a:defRPr sz="3137">
                <a:gradFill>
                  <a:gsLst>
                    <a:gs pos="88535">
                      <a:srgbClr val="FFFFFF"/>
                    </a:gs>
                    <a:gs pos="66879">
                      <a:srgbClr val="FFFFFF"/>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165043158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11" name="Picture 10"/>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190817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5"/>
            <a:ext cx="4840694" cy="1799462"/>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2" y="3877277"/>
            <a:ext cx="4840694"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dirty="0"/>
              <a:t>Speaker name</a:t>
            </a:r>
          </a:p>
        </p:txBody>
      </p:sp>
      <p:pic>
        <p:nvPicPr>
          <p:cNvPr id="12" name="Picture 11"/>
          <p:cNvPicPr>
            <a:picLocks noChangeAspect="1"/>
          </p:cNvPicPr>
          <p:nvPr userDrawn="1"/>
        </p:nvPicPr>
        <p:blipFill>
          <a:blip r:embed="rId2"/>
          <a:stretch>
            <a:fillRect/>
          </a:stretch>
        </p:blipFill>
        <p:spPr bwMode="black">
          <a:xfrm>
            <a:off x="448212" y="470067"/>
            <a:ext cx="1454257" cy="304828"/>
          </a:xfrm>
          <a:prstGeom prst="rect">
            <a:avLst/>
          </a:prstGeom>
        </p:spPr>
      </p:pic>
      <p:pic>
        <p:nvPicPr>
          <p:cNvPr id="7" name="Picture 6"/>
          <p:cNvPicPr>
            <a:picLocks noChangeAspect="1"/>
          </p:cNvPicPr>
          <p:nvPr userDrawn="1"/>
        </p:nvPicPr>
        <p:blipFill rotWithShape="1">
          <a:blip r:embed="rId3"/>
          <a:srcRect l="43727" t="10753" b="4909"/>
          <a:stretch/>
        </p:blipFill>
        <p:spPr>
          <a:xfrm>
            <a:off x="5330488" y="0"/>
            <a:ext cx="6859782" cy="6858000"/>
          </a:xfrm>
          <a:prstGeom prst="rect">
            <a:avLst/>
          </a:prstGeom>
        </p:spPr>
      </p:pic>
    </p:spTree>
    <p:extLst>
      <p:ext uri="{BB962C8B-B14F-4D97-AF65-F5344CB8AC3E}">
        <p14:creationId xmlns:p14="http://schemas.microsoft.com/office/powerpoint/2010/main" val="316668529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4593592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5964430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150862155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8CAD9-E449-4969-AE0B-C61E7941C6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808526-2D4D-49F8-8437-A0C896C07D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4A9A9B4-C59B-411D-974F-456D48A46C4C}"/>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D739FF0E-AAD2-4096-8BB3-78F076940C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83E807-AB18-4EA7-A83E-104FCCAAEF96}"/>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27668255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205616761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4164254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990127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222731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4764346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619784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604093878"/>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541097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64833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0788526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70677-DAE7-4B76-9B43-4783FAFDFB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BFFEA3-624E-4A1E-BF5B-3DBA244EA0A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B8BF91-539B-426A-979B-EFE45BA6D99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6E5997-F732-45A5-94C9-D1B83BE42D56}"/>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6" name="Footer Placeholder 5">
            <a:extLst>
              <a:ext uri="{FF2B5EF4-FFF2-40B4-BE49-F238E27FC236}">
                <a16:creationId xmlns:a16="http://schemas.microsoft.com/office/drawing/2014/main" id="{EFB86B6E-BD83-4E60-A361-646334DFE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11BF21-4152-43D2-A12B-0A60E6ECDF9B}"/>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382911549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30615083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9406189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srcRect b="15656"/>
          <a:stretch/>
        </p:blipFill>
        <p:spPr>
          <a:xfrm>
            <a:off x="0" y="1556"/>
            <a:ext cx="12192000" cy="6856444"/>
          </a:xfrm>
          <a:prstGeom prst="rect">
            <a:avLst/>
          </a:prstGeom>
        </p:spPr>
      </p:pic>
      <p:sp>
        <p:nvSpPr>
          <p:cNvPr id="2" name="Rectangle 1"/>
          <p:cNvSpPr/>
          <p:nvPr userDrawn="1"/>
        </p:nvSpPr>
        <p:spPr bwMode="auto">
          <a:xfrm>
            <a:off x="269239" y="1456607"/>
            <a:ext cx="6274974" cy="3592580"/>
          </a:xfrm>
          <a:prstGeom prst="rect">
            <a:avLst/>
          </a:prstGeom>
          <a:solidFill>
            <a:srgbClr val="32145A">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1456621"/>
            <a:ext cx="6274911" cy="1793104"/>
          </a:xfrm>
          <a:noFill/>
        </p:spPr>
        <p:txBody>
          <a:bodyPr lIns="146304" tIns="91440" rIns="146304" bIns="91440" anchor="t" anchorCtr="0"/>
          <a:lstStyle>
            <a:lvl1pPr>
              <a:defRPr sz="5294"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256084"/>
            <a:ext cx="6276530" cy="1793104"/>
          </a:xfrm>
        </p:spPr>
        <p:txBody>
          <a:bodyPr tIns="109728" bIns="109728">
            <a:noAutofit/>
          </a:bodyPr>
          <a:lstStyle>
            <a:lvl1pPr marL="0" indent="0">
              <a:spcBef>
                <a:spcPts val="0"/>
              </a:spcBef>
              <a:buNone/>
              <a:defRPr sz="3137">
                <a:gradFill>
                  <a:gsLst>
                    <a:gs pos="57576">
                      <a:srgbClr val="FFFFFF"/>
                    </a:gs>
                    <a:gs pos="35000">
                      <a:srgbClr val="FFFFFF"/>
                    </a:gs>
                  </a:gsLst>
                  <a:lin ang="5400000" scaled="0"/>
                </a:gradFill>
              </a:defRPr>
            </a:lvl1pPr>
          </a:lstStyle>
          <a:p>
            <a:pPr lvl="0"/>
            <a:r>
              <a:rPr lang="en-US" dirty="0"/>
              <a:t>Speaker Name</a:t>
            </a:r>
          </a:p>
        </p:txBody>
      </p:sp>
      <p:grpSp>
        <p:nvGrpSpPr>
          <p:cNvPr id="7" name="Group 6"/>
          <p:cNvGrpSpPr>
            <a:grpSpLocks noChangeAspect="1"/>
          </p:cNvGrpSpPr>
          <p:nvPr userDrawn="1"/>
        </p:nvGrpSpPr>
        <p:grpSpPr bwMode="gray">
          <a:xfrm>
            <a:off x="448525" y="6055269"/>
            <a:ext cx="1648360" cy="353933"/>
            <a:chOff x="457200" y="1643393"/>
            <a:chExt cx="4492753" cy="964540"/>
          </a:xfrm>
        </p:grpSpPr>
        <p:pic>
          <p:nvPicPr>
            <p:cNvPr id="10" name="Picture 9"/>
            <p:cNvPicPr>
              <a:picLocks noChangeAspect="1"/>
            </p:cNvPicPr>
            <p:nvPr/>
          </p:nvPicPr>
          <p:blipFill>
            <a:blip r:embed="rId3"/>
            <a:stretch>
              <a:fillRect/>
            </a:stretch>
          </p:blipFill>
          <p:spPr bwMode="gray">
            <a:xfrm>
              <a:off x="457200" y="1643393"/>
              <a:ext cx="964540" cy="964540"/>
            </a:xfrm>
            <a:prstGeom prst="rect">
              <a:avLst/>
            </a:prstGeom>
          </p:spPr>
        </p:pic>
        <p:sp>
          <p:nvSpPr>
            <p:cNvPr id="11"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522891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2" y="2075840"/>
            <a:ext cx="8067760" cy="1793104"/>
          </a:xfrm>
          <a:noFill/>
        </p:spPr>
        <p:txBody>
          <a:bodyPr lIns="146304" tIns="91440" rIns="146304" bIns="91440" anchor="t" anchorCtr="0"/>
          <a:lstStyle>
            <a:lvl1pPr>
              <a:defRPr sz="5294" spc="-98" baseline="0">
                <a:gradFill>
                  <a:gsLst>
                    <a:gs pos="3333">
                      <a:schemeClr val="tx2"/>
                    </a:gs>
                    <a:gs pos="39000">
                      <a:schemeClr val="tx2"/>
                    </a:gs>
                  </a:gsLst>
                  <a:lin ang="5400000" scaled="0"/>
                </a:gradFill>
              </a:defRPr>
            </a:lvl1pPr>
          </a:lstStyle>
          <a:p>
            <a:r>
              <a:rPr lang="en-US" dirty="0"/>
              <a:t>Presentation title</a:t>
            </a:r>
          </a:p>
        </p:txBody>
      </p:sp>
      <p:grpSp>
        <p:nvGrpSpPr>
          <p:cNvPr id="6" name="Group 5"/>
          <p:cNvGrpSpPr>
            <a:grpSpLocks noChangeAspect="1"/>
          </p:cNvGrpSpPr>
          <p:nvPr userDrawn="1"/>
        </p:nvGrpSpPr>
        <p:grpSpPr bwMode="gray">
          <a:xfrm>
            <a:off x="448525" y="6034000"/>
            <a:ext cx="1648360" cy="353933"/>
            <a:chOff x="457200" y="1643393"/>
            <a:chExt cx="4492753" cy="964540"/>
          </a:xfrm>
        </p:grpSpPr>
        <p:pic>
          <p:nvPicPr>
            <p:cNvPr id="8" name="Picture 7"/>
            <p:cNvPicPr>
              <a:picLocks noChangeAspect="1"/>
            </p:cNvPicPr>
            <p:nvPr/>
          </p:nvPicPr>
          <p:blipFill>
            <a:blip r:embed="rId2"/>
            <a:stretch>
              <a:fillRect/>
            </a:stretch>
          </p:blipFill>
          <p:spPr bwMode="gray">
            <a:xfrm>
              <a:off x="457200" y="1643393"/>
              <a:ext cx="964540" cy="964540"/>
            </a:xfrm>
            <a:prstGeom prst="rect">
              <a:avLst/>
            </a:prstGeom>
          </p:spPr>
        </p:pic>
        <p:sp>
          <p:nvSpPr>
            <p:cNvPr id="10"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42062305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7122000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5188970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5600739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3939474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268455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565820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9C7ED-3EB6-4E69-80EC-BB9C174638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8CD743-4269-451C-B9CD-16E35FD3EB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C9149B0-A069-4B2E-9E12-C9C8EE5F960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F99CBE-5D3C-4404-95CC-A00A1E431E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C3F09A-4DB3-47AB-A047-9DD3E710DB3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E2BB69-348B-473C-8527-C70D705B909B}"/>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8" name="Footer Placeholder 7">
            <a:extLst>
              <a:ext uri="{FF2B5EF4-FFF2-40B4-BE49-F238E27FC236}">
                <a16:creationId xmlns:a16="http://schemas.microsoft.com/office/drawing/2014/main" id="{F8612FB8-DAE0-4192-9564-4DCD5247E82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B9FE832-04C3-4EB2-ABC8-FB13FECA0340}"/>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23638225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287145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420942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00765436"/>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7269526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530716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184653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864293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0331760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0715342"/>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95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3168A-7D14-4F14-AE16-E746613A11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3B17D2-F9E1-402B-8C92-91D437963D47}"/>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4" name="Footer Placeholder 3">
            <a:extLst>
              <a:ext uri="{FF2B5EF4-FFF2-40B4-BE49-F238E27FC236}">
                <a16:creationId xmlns:a16="http://schemas.microsoft.com/office/drawing/2014/main" id="{8FF5FC7E-65D2-4796-B9CA-CAE31FDCB9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032B014-16BE-4EC5-8EC6-96C9AF4536A0}"/>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89824137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962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39716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0589967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170059"/>
            <a:ext cx="11623331"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3"/>
            <a:ext cx="3223861" cy="690694"/>
          </a:xfrm>
          <a:prstGeom prst="rect">
            <a:avLst/>
          </a:prstGeom>
        </p:spPr>
      </p:pic>
    </p:spTree>
    <p:extLst>
      <p:ext uri="{BB962C8B-B14F-4D97-AF65-F5344CB8AC3E}">
        <p14:creationId xmlns:p14="http://schemas.microsoft.com/office/powerpoint/2010/main" val="403276749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692300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21218E-8C68-452C-83C1-A99488812DB7}"/>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3" name="Footer Placeholder 2">
            <a:extLst>
              <a:ext uri="{FF2B5EF4-FFF2-40B4-BE49-F238E27FC236}">
                <a16:creationId xmlns:a16="http://schemas.microsoft.com/office/drawing/2014/main" id="{F5C6C226-7F42-4FCE-A1C4-56BD7B4E2E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5E37D2-D1C1-4AA3-8D9A-0F5C2286EDA0}"/>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645600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39D85-9651-451C-8B6D-7C2FA443A1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FD276E-926F-4CF2-B611-725B86BC9B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CD7173-3E62-4554-895F-8D553B0F09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8F7D56F-DD9A-4284-84B4-03D0B4026A7C}"/>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6" name="Footer Placeholder 5">
            <a:extLst>
              <a:ext uri="{FF2B5EF4-FFF2-40B4-BE49-F238E27FC236}">
                <a16:creationId xmlns:a16="http://schemas.microsoft.com/office/drawing/2014/main" id="{EB92307F-646E-4FB6-96D2-A7C119A6E5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D9A54E-1FF9-4FB4-BAB9-8260DEA3C707}"/>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041379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95D08-965F-4696-9456-D77F35386D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E8B75E-E26E-42EE-957B-57CC0469CE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CCE71D-F248-4325-8C34-530D228891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8A1A2B-F4ED-40B4-A680-CDCADDAD8EC7}"/>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6" name="Footer Placeholder 5">
            <a:extLst>
              <a:ext uri="{FF2B5EF4-FFF2-40B4-BE49-F238E27FC236}">
                <a16:creationId xmlns:a16="http://schemas.microsoft.com/office/drawing/2014/main" id="{BB0968A0-6029-4DE5-8082-7F38E336C9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FD032A-15B0-423D-A4DE-FB7B4013789A}"/>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574368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image" Target="../media/image1.emf"/><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theme" Target="../theme/theme3.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theme" Target="../theme/theme4.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73EE1C-2FE9-4362-A928-62B5302D0D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C126E43-984A-4919-BD76-4348EF164C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DDA5CC-265D-445D-B1A6-E3A5682AAE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D4481185-15CE-4B64-A758-B9FE608C22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5BF00A6-F44F-4C9F-8A50-3821A62DF1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227F9F-19B4-4D8E-BACA-EA353A8DB075}" type="slidenum">
              <a:rPr lang="en-US" smtClean="0"/>
              <a:t>‹#›</a:t>
            </a:fld>
            <a:endParaRPr lang="en-US"/>
          </a:p>
        </p:txBody>
      </p:sp>
    </p:spTree>
    <p:extLst>
      <p:ext uri="{BB962C8B-B14F-4D97-AF65-F5344CB8AC3E}">
        <p14:creationId xmlns:p14="http://schemas.microsoft.com/office/powerpoint/2010/main" val="2031291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713C-B99C-4555-AE8F-2A99E302DD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F1A549-80AC-4749-9774-98832C7ACA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F43643-51E6-440B-AECE-C3E51E9979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B9330B6E-A1E0-435B-A527-B48EF7F6AA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CAA9DC-BA85-4BF7-A763-98742000EA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86F8B5-2004-41B6-82C0-4E1716978ED9}" type="slidenum">
              <a:rPr lang="en-US" smtClean="0"/>
              <a:t>‹#›</a:t>
            </a:fld>
            <a:endParaRPr lang="en-US"/>
          </a:p>
        </p:txBody>
      </p:sp>
    </p:spTree>
    <p:extLst>
      <p:ext uri="{BB962C8B-B14F-4D97-AF65-F5344CB8AC3E}">
        <p14:creationId xmlns:p14="http://schemas.microsoft.com/office/powerpoint/2010/main" val="4451771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0522981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04542690"/>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 id="2147483729" r:id="rId23"/>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7.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github.com/microsoft/pxt-common-packages" TargetMode="External"/><Relationship Id="rId2" Type="http://schemas.openxmlformats.org/officeDocument/2006/relationships/hyperlink" Target="https://github.com/lancaster-university/codal-core" TargetMode="External"/><Relationship Id="rId1" Type="http://schemas.openxmlformats.org/officeDocument/2006/relationships/slideLayout" Target="../slideLayouts/slideLayout2.xml"/><Relationship Id="rId4" Type="http://schemas.openxmlformats.org/officeDocument/2006/relationships/hyperlink" Target="http://github.com/microsoft/pxt-adafruit"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lancaster-university/codal-mbed" TargetMode="External"/><Relationship Id="rId7" Type="http://schemas.openxmlformats.org/officeDocument/2006/relationships/hyperlink" Target="https://github.com/lancaster-university/codal-arduino-uno" TargetMode="External"/><Relationship Id="rId2" Type="http://schemas.openxmlformats.org/officeDocument/2006/relationships/hyperlink" Target="https://github.com/lancaster-university/codal-core" TargetMode="External"/><Relationship Id="rId1" Type="http://schemas.openxmlformats.org/officeDocument/2006/relationships/slideLayout" Target="../slideLayouts/slideLayout2.xml"/><Relationship Id="rId6" Type="http://schemas.openxmlformats.org/officeDocument/2006/relationships/hyperlink" Target="https://github.com/lancaster-university/codal-atmega328p" TargetMode="External"/><Relationship Id="rId5" Type="http://schemas.openxmlformats.org/officeDocument/2006/relationships/hyperlink" Target="https://github.com/lancaster-university/codal-circuit-playground" TargetMode="External"/><Relationship Id="rId4" Type="http://schemas.openxmlformats.org/officeDocument/2006/relationships/hyperlink" Target="https://github.com/lancaster-university/codal-samd21"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Microsoft/pxt-common-packages/blob/master/libs/accelerometer/accelerometer.cpp" TargetMode="External"/><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1.xml"/><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hyperlink" Target="https://makecode.com/simshim"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21.xml.rels><?xml version="1.0" encoding="UTF-8" standalone="yes"?>
<Relationships xmlns="http://schemas.openxmlformats.org/package/2006/relationships"><Relationship Id="rId3" Type="http://schemas.openxmlformats.org/officeDocument/2006/relationships/hyperlink" Target="https://github.com/Microsoft/pxt-adafruit/blob/master/libs/accelerometer/axis.h" TargetMode="External"/><Relationship Id="rId2" Type="http://schemas.openxmlformats.org/officeDocument/2006/relationships/image" Target="../media/image25.png"/><Relationship Id="rId1" Type="http://schemas.openxmlformats.org/officeDocument/2006/relationships/slideLayout" Target="../slideLayouts/slideLayout6.xml"/><Relationship Id="rId5" Type="http://schemas.openxmlformats.org/officeDocument/2006/relationships/image" Target="../media/image26.png"/><Relationship Id="rId4" Type="http://schemas.openxmlformats.org/officeDocument/2006/relationships/hyperlink" Target="https://github.com/Microsoft/pxt-adafruit/blob/master/libs/accelerometer/shims.d.ts" TargetMode="External"/></Relationships>
</file>

<file path=ppt/slides/_rels/slide22.xml.rels><?xml version="1.0" encoding="UTF-8" standalone="yes"?>
<Relationships xmlns="http://schemas.openxmlformats.org/package/2006/relationships"><Relationship Id="rId8" Type="http://schemas.openxmlformats.org/officeDocument/2006/relationships/hyperlink" Target="https://github.com/Microsoft/pxt-maker" TargetMode="External"/><Relationship Id="rId3" Type="http://schemas.openxmlformats.org/officeDocument/2006/relationships/hyperlink" Target="https://github.com/Microsoft/pxt-blockly" TargetMode="External"/><Relationship Id="rId7" Type="http://schemas.openxmlformats.org/officeDocument/2006/relationships/hyperlink" Target="https://github.com/Microsoft/pxt-microbit" TargetMode="External"/><Relationship Id="rId2" Type="http://schemas.openxmlformats.org/officeDocument/2006/relationships/hyperlink" Target="https://github.com/Microsoft/pxt" TargetMode="External"/><Relationship Id="rId1" Type="http://schemas.openxmlformats.org/officeDocument/2006/relationships/slideLayout" Target="../slideLayouts/slideLayout2.xml"/><Relationship Id="rId6" Type="http://schemas.openxmlformats.org/officeDocument/2006/relationships/hyperlink" Target="https://github.com/Microsoft/pxt-adafruit" TargetMode="External"/><Relationship Id="rId5" Type="http://schemas.openxmlformats.org/officeDocument/2006/relationships/hyperlink" Target="https://github.com/Microsoft/pxt-common-packages" TargetMode="External"/><Relationship Id="rId4" Type="http://schemas.openxmlformats.org/officeDocument/2006/relationships/hyperlink" Target="https://github.com/Microsoft/pxt-monaco-typescript" TargetMode="External"/><Relationship Id="rId9" Type="http://schemas.openxmlformats.org/officeDocument/2006/relationships/hyperlink" Target="https://github.com/Microsoft/pxt-chibitronics" TargetMode="External"/></Relationships>
</file>

<file path=ppt/slides/_rels/slide23.xml.rels><?xml version="1.0" encoding="UTF-8" standalone="yes"?>
<Relationships xmlns="http://schemas.openxmlformats.org/package/2006/relationships"><Relationship Id="rId2" Type="http://schemas.openxmlformats.org/officeDocument/2006/relationships/hyperlink" Target="http://github.com/microsoft/pxt-common-package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github.com/Microsoft/pxt-common-packages/blob/master/libs/base/pxtbase.h"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hyperlink" Target="https://makecode.com/"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7.xml"/></Relationships>
</file>

<file path=ppt/slides/_rels/slide7.xml.rels><?xml version="1.0" encoding="UTF-8" standalone="yes"?>
<Relationships xmlns="http://schemas.openxmlformats.org/package/2006/relationships"><Relationship Id="rId3" Type="http://schemas.openxmlformats.org/officeDocument/2006/relationships/hyperlink" Target="http://www.typescriptlang.org/" TargetMode="External"/><Relationship Id="rId2" Type="http://schemas.openxmlformats.org/officeDocument/2006/relationships/notesSlide" Target="../notesSlides/notesSlide7.xml"/><Relationship Id="rId1" Type="http://schemas.openxmlformats.org/officeDocument/2006/relationships/slideLayout" Target="../slideLayouts/slideLayout4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47.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A9280-A5D8-46FE-944C-656CC35EFAB2}"/>
              </a:ext>
            </a:extLst>
          </p:cNvPr>
          <p:cNvSpPr>
            <a:spLocks noGrp="1"/>
          </p:cNvSpPr>
          <p:nvPr>
            <p:ph type="ctrTitle"/>
          </p:nvPr>
        </p:nvSpPr>
        <p:spPr/>
        <p:txBody>
          <a:bodyPr>
            <a:normAutofit/>
          </a:bodyPr>
          <a:lstStyle/>
          <a:p>
            <a:r>
              <a:rPr lang="en-US" dirty="0"/>
              <a:t>Microsoft MakeCode</a:t>
            </a:r>
            <a:br>
              <a:rPr lang="en-US" dirty="0"/>
            </a:br>
            <a:r>
              <a:rPr lang="en-US" sz="3100" dirty="0"/>
              <a:t>from C++ to TypeScript and </a:t>
            </a:r>
            <a:r>
              <a:rPr lang="en-US" sz="3100" dirty="0" err="1"/>
              <a:t>Blockly</a:t>
            </a:r>
            <a:r>
              <a:rPr lang="en-US" sz="3100" dirty="0"/>
              <a:t> (and back)</a:t>
            </a:r>
            <a:endParaRPr lang="en-US" dirty="0"/>
          </a:p>
        </p:txBody>
      </p:sp>
      <p:sp>
        <p:nvSpPr>
          <p:cNvPr id="3" name="Subtitle 2">
            <a:extLst>
              <a:ext uri="{FF2B5EF4-FFF2-40B4-BE49-F238E27FC236}">
                <a16:creationId xmlns:a16="http://schemas.microsoft.com/office/drawing/2014/main" id="{192EB958-B460-4E5B-8D9C-357B3010006B}"/>
              </a:ext>
            </a:extLst>
          </p:cNvPr>
          <p:cNvSpPr>
            <a:spLocks noGrp="1"/>
          </p:cNvSpPr>
          <p:nvPr>
            <p:ph type="subTitle" idx="1"/>
          </p:nvPr>
        </p:nvSpPr>
        <p:spPr>
          <a:xfrm>
            <a:off x="1524000" y="3985098"/>
            <a:ext cx="9144000" cy="1655762"/>
          </a:xfrm>
        </p:spPr>
        <p:txBody>
          <a:bodyPr>
            <a:normAutofit fontScale="77500" lnSpcReduction="20000"/>
          </a:bodyPr>
          <a:lstStyle/>
          <a:p>
            <a:r>
              <a:rPr lang="en-US" dirty="0"/>
              <a:t>C++ Users Group Meeting</a:t>
            </a:r>
          </a:p>
          <a:p>
            <a:r>
              <a:rPr lang="en-US" dirty="0"/>
              <a:t>April 2018</a:t>
            </a:r>
          </a:p>
          <a:p>
            <a:endParaRPr lang="en-US" dirty="0"/>
          </a:p>
          <a:p>
            <a:r>
              <a:rPr lang="en-US" dirty="0"/>
              <a:t>Thomas Ball, Michal Moskal</a:t>
            </a:r>
          </a:p>
          <a:p>
            <a:r>
              <a:rPr lang="en-US" dirty="0"/>
              <a:t>and MakeCode team</a:t>
            </a:r>
          </a:p>
        </p:txBody>
      </p:sp>
    </p:spTree>
    <p:extLst>
      <p:ext uri="{BB962C8B-B14F-4D97-AF65-F5344CB8AC3E}">
        <p14:creationId xmlns:p14="http://schemas.microsoft.com/office/powerpoint/2010/main" val="2090807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96574" y="238062"/>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API Binding (2)</a:t>
            </a:r>
          </a:p>
        </p:txBody>
      </p:sp>
      <p:sp>
        <p:nvSpPr>
          <p:cNvPr id="6" name="Text Placeholder 1"/>
          <p:cNvSpPr>
            <a:spLocks noGrp="1"/>
          </p:cNvSpPr>
          <p:nvPr>
            <p:ph type="body" sz="quarter" idx="10"/>
          </p:nvPr>
        </p:nvSpPr>
        <p:spPr>
          <a:xfrm>
            <a:off x="269239" y="1189177"/>
            <a:ext cx="11653523" cy="2103589"/>
          </a:xfrm>
        </p:spPr>
        <p:txBody>
          <a:bodyPr/>
          <a:lstStyle/>
          <a:p>
            <a:pPr lvl="1"/>
            <a:endParaRPr lang="en-US" dirty="0"/>
          </a:p>
          <a:p>
            <a:pPr marL="336145" lvl="1" indent="0">
              <a:buNone/>
            </a:pPr>
            <a:endParaRPr lang="en-US" dirty="0"/>
          </a:p>
          <a:p>
            <a:endParaRPr lang="en-US" dirty="0"/>
          </a:p>
          <a:p>
            <a:pPr marL="0" indent="0">
              <a:buNone/>
            </a:pPr>
            <a:endParaRPr lang="en-US" dirty="0"/>
          </a:p>
        </p:txBody>
      </p:sp>
      <p:pic>
        <p:nvPicPr>
          <p:cNvPr id="2" name="Picture 1"/>
          <p:cNvPicPr>
            <a:picLocks noChangeAspect="1"/>
          </p:cNvPicPr>
          <p:nvPr/>
        </p:nvPicPr>
        <p:blipFill>
          <a:blip r:embed="rId2"/>
          <a:stretch>
            <a:fillRect/>
          </a:stretch>
        </p:blipFill>
        <p:spPr>
          <a:xfrm>
            <a:off x="5951957" y="208649"/>
            <a:ext cx="5970805" cy="3734532"/>
          </a:xfrm>
          <a:prstGeom prst="rect">
            <a:avLst/>
          </a:prstGeom>
        </p:spPr>
      </p:pic>
      <p:pic>
        <p:nvPicPr>
          <p:cNvPr id="4" name="Picture 3"/>
          <p:cNvPicPr>
            <a:picLocks noChangeAspect="1"/>
          </p:cNvPicPr>
          <p:nvPr/>
        </p:nvPicPr>
        <p:blipFill>
          <a:blip r:embed="rId3"/>
          <a:stretch>
            <a:fillRect/>
          </a:stretch>
        </p:blipFill>
        <p:spPr>
          <a:xfrm>
            <a:off x="647164" y="1593111"/>
            <a:ext cx="4926869" cy="3506209"/>
          </a:xfrm>
          <a:prstGeom prst="rect">
            <a:avLst/>
          </a:prstGeom>
        </p:spPr>
      </p:pic>
      <p:pic>
        <p:nvPicPr>
          <p:cNvPr id="5" name="Picture 4"/>
          <p:cNvPicPr>
            <a:picLocks noChangeAspect="1"/>
          </p:cNvPicPr>
          <p:nvPr/>
        </p:nvPicPr>
        <p:blipFill>
          <a:blip r:embed="rId4"/>
          <a:stretch>
            <a:fillRect/>
          </a:stretch>
        </p:blipFill>
        <p:spPr>
          <a:xfrm>
            <a:off x="5951957" y="4706791"/>
            <a:ext cx="5429105" cy="1500229"/>
          </a:xfrm>
          <a:prstGeom prst="rect">
            <a:avLst/>
          </a:prstGeom>
        </p:spPr>
      </p:pic>
      <p:sp>
        <p:nvSpPr>
          <p:cNvPr id="7" name="TextBox 6"/>
          <p:cNvSpPr txBox="1"/>
          <p:nvPr/>
        </p:nvSpPr>
        <p:spPr>
          <a:xfrm>
            <a:off x="5951957" y="3937067"/>
            <a:ext cx="422532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lang="en-US" sz="2400" dirty="0">
                <a:gradFill>
                  <a:gsLst>
                    <a:gs pos="2917">
                      <a:srgbClr val="505050"/>
                    </a:gs>
                    <a:gs pos="30000">
                      <a:srgbClr val="505050"/>
                    </a:gs>
                  </a:gsLst>
                  <a:lin ang="5400000" scaled="0"/>
                </a:gradFill>
                <a:latin typeface="Segoe UI"/>
              </a:rPr>
              <a:t>W</a:t>
            </a: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rapping micro:bit runtime</a:t>
            </a:r>
          </a:p>
        </p:txBody>
      </p:sp>
      <p:sp>
        <p:nvSpPr>
          <p:cNvPr id="8" name="TextBox 7"/>
          <p:cNvSpPr txBox="1"/>
          <p:nvPr/>
        </p:nvSpPr>
        <p:spPr>
          <a:xfrm>
            <a:off x="5951957" y="6230136"/>
            <a:ext cx="3874266"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lang="en-US" sz="2400" dirty="0">
                <a:gradFill>
                  <a:gsLst>
                    <a:gs pos="2917">
                      <a:srgbClr val="505050"/>
                    </a:gs>
                    <a:gs pos="30000">
                      <a:srgbClr val="505050"/>
                    </a:gs>
                  </a:gsLst>
                  <a:lin ang="5400000" scaled="0"/>
                </a:gradFill>
                <a:latin typeface="Segoe UI"/>
              </a:rPr>
              <a:t>S</a:t>
            </a:r>
            <a:r>
              <a:rPr kumimoji="0" lang="en-US" sz="2400" b="0" i="0" u="none" strike="noStrike" kern="1200" cap="none" spc="0" normalizeH="0" baseline="0" noProof="0" dirty="0" err="1">
                <a:ln>
                  <a:noFill/>
                </a:ln>
                <a:gradFill>
                  <a:gsLst>
                    <a:gs pos="2917">
                      <a:srgbClr val="505050"/>
                    </a:gs>
                    <a:gs pos="30000">
                      <a:srgbClr val="505050"/>
                    </a:gs>
                  </a:gsLst>
                  <a:lin ang="5400000" scaled="0"/>
                </a:gradFill>
                <a:effectLst/>
                <a:uLnTx/>
                <a:uFillTx/>
                <a:latin typeface="Segoe UI"/>
                <a:ea typeface="+mn-ea"/>
                <a:cs typeface="+mn-cs"/>
              </a:rPr>
              <a:t>imulator</a:t>
            </a: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 implementation</a:t>
            </a:r>
          </a:p>
        </p:txBody>
      </p:sp>
      <p:sp>
        <p:nvSpPr>
          <p:cNvPr id="11" name="Rectangle: Rounded Corners 10">
            <a:extLst>
              <a:ext uri="{FF2B5EF4-FFF2-40B4-BE49-F238E27FC236}">
                <a16:creationId xmlns:a16="http://schemas.microsoft.com/office/drawing/2014/main" id="{76B6BF2A-DC3D-43F9-9DCD-135332A7390A}"/>
              </a:ext>
            </a:extLst>
          </p:cNvPr>
          <p:cNvSpPr/>
          <p:nvPr/>
        </p:nvSpPr>
        <p:spPr bwMode="auto">
          <a:xfrm>
            <a:off x="3583286" y="5345679"/>
            <a:ext cx="2052859" cy="763009"/>
          </a:xfrm>
          <a:prstGeom prst="round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2" name="Rectangle: Rounded Corners 11">
            <a:extLst>
              <a:ext uri="{FF2B5EF4-FFF2-40B4-BE49-F238E27FC236}">
                <a16:creationId xmlns:a16="http://schemas.microsoft.com/office/drawing/2014/main" id="{3A33C6DA-9016-47D9-B4BD-9554391CE2C6}"/>
              </a:ext>
            </a:extLst>
          </p:cNvPr>
          <p:cNvSpPr/>
          <p:nvPr/>
        </p:nvSpPr>
        <p:spPr bwMode="auto">
          <a:xfrm>
            <a:off x="10002187" y="33106"/>
            <a:ext cx="2052859" cy="763009"/>
          </a:xfrm>
          <a:prstGeom prst="roundRect">
            <a:avLst/>
          </a:prstGeom>
          <a:ln>
            <a:solidFill>
              <a:schemeClr val="bg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a:t>
            </a:r>
          </a:p>
        </p:txBody>
      </p:sp>
      <p:sp>
        <p:nvSpPr>
          <p:cNvPr id="14" name="TextBox 13">
            <a:extLst>
              <a:ext uri="{FF2B5EF4-FFF2-40B4-BE49-F238E27FC236}">
                <a16:creationId xmlns:a16="http://schemas.microsoft.com/office/drawing/2014/main" id="{4A9B2FCE-BF60-41C5-90E2-3614F5425BD1}"/>
              </a:ext>
            </a:extLst>
          </p:cNvPr>
          <p:cNvSpPr txBox="1"/>
          <p:nvPr/>
        </p:nvSpPr>
        <p:spPr>
          <a:xfrm>
            <a:off x="530871" y="5099320"/>
            <a:ext cx="2891625"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lang="en-US" sz="2400" dirty="0">
                <a:gradFill>
                  <a:gsLst>
                    <a:gs pos="2917">
                      <a:srgbClr val="505050"/>
                    </a:gs>
                    <a:gs pos="30000">
                      <a:srgbClr val="505050"/>
                    </a:gs>
                  </a:gsLst>
                  <a:lin ang="5400000" scaled="0"/>
                </a:gradFill>
                <a:latin typeface="Segoe UI"/>
              </a:rPr>
              <a:t>Runtime extension</a:t>
            </a:r>
            <a:endPar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41258902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animBg="1"/>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p:cNvSpPr/>
          <p:nvPr/>
        </p:nvSpPr>
        <p:spPr>
          <a:xfrm>
            <a:off x="2522473" y="4487029"/>
            <a:ext cx="3977743" cy="1942405"/>
          </a:xfrm>
          <a:prstGeom prst="cloud">
            <a:avLst/>
          </a:prstGeom>
          <a:noFill/>
          <a:ln w="28575"/>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06" name="Rectangle: Rounded Corners 105"/>
          <p:cNvSpPr/>
          <p:nvPr/>
        </p:nvSpPr>
        <p:spPr>
          <a:xfrm>
            <a:off x="2291365" y="338155"/>
            <a:ext cx="7156450" cy="3987721"/>
          </a:xfrm>
          <a:prstGeom prst="roundRect">
            <a:avLst/>
          </a:prstGeom>
          <a:noFill/>
          <a:ln w="28575"/>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104" name="Rectangle: Rounded Corners 103"/>
          <p:cNvSpPr/>
          <p:nvPr/>
        </p:nvSpPr>
        <p:spPr>
          <a:xfrm>
            <a:off x="4691665" y="512287"/>
            <a:ext cx="2884950" cy="13208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chemeClr val="tx1"/>
              </a:solidFill>
            </a:endParaRPr>
          </a:p>
          <a:p>
            <a:pPr algn="ctr"/>
            <a:r>
              <a:rPr lang="en-US" b="1" dirty="0">
                <a:solidFill>
                  <a:schemeClr val="tx1"/>
                </a:solidFill>
              </a:rPr>
              <a:t>Simulator</a:t>
            </a:r>
          </a:p>
          <a:p>
            <a:pPr algn="ctr"/>
            <a:endParaRPr lang="en-US" dirty="0">
              <a:solidFill>
                <a:schemeClr val="tx1"/>
              </a:solidFill>
            </a:endParaRPr>
          </a:p>
          <a:p>
            <a:pPr algn="ctr"/>
            <a:endParaRPr lang="en-US" dirty="0"/>
          </a:p>
          <a:p>
            <a:pPr algn="ctr"/>
            <a:endParaRPr lang="en-US" dirty="0"/>
          </a:p>
          <a:p>
            <a:pPr algn="ctr"/>
            <a:endParaRPr lang="en-US" dirty="0"/>
          </a:p>
        </p:txBody>
      </p:sp>
      <p:sp>
        <p:nvSpPr>
          <p:cNvPr id="51" name="Rectangle: Rounded Corners 50">
            <a:extLst>
              <a:ext uri="{FF2B5EF4-FFF2-40B4-BE49-F238E27FC236}">
                <a16:creationId xmlns:a16="http://schemas.microsoft.com/office/drawing/2014/main" id="{F2751B1E-2C25-4F29-841B-3D94FDE58553}"/>
              </a:ext>
            </a:extLst>
          </p:cNvPr>
          <p:cNvSpPr/>
          <p:nvPr/>
        </p:nvSpPr>
        <p:spPr>
          <a:xfrm>
            <a:off x="2741467" y="3399514"/>
            <a:ext cx="1654764" cy="230515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r>
              <a:rPr lang="en-US" b="1" dirty="0">
                <a:solidFill>
                  <a:schemeClr val="tx1"/>
                </a:solidFill>
              </a:rPr>
              <a:t>Device</a:t>
            </a:r>
          </a:p>
          <a:p>
            <a:pPr algn="ctr"/>
            <a:r>
              <a:rPr lang="en-US" b="1" dirty="0">
                <a:solidFill>
                  <a:schemeClr val="tx1"/>
                </a:solidFill>
              </a:rPr>
              <a:t>runtime</a:t>
            </a:r>
          </a:p>
          <a:p>
            <a:pPr algn="ctr"/>
            <a:endParaRPr lang="en-US" dirty="0">
              <a:solidFill>
                <a:schemeClr val="tx1"/>
              </a:solidFill>
            </a:endParaRP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184" name="Rectangle: Rounded Corners 183"/>
          <p:cNvSpPr/>
          <p:nvPr/>
        </p:nvSpPr>
        <p:spPr>
          <a:xfrm>
            <a:off x="2726077" y="512287"/>
            <a:ext cx="1693158" cy="273988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solidFill>
                  <a:schemeClr val="tx1"/>
                </a:solidFill>
              </a:rPr>
              <a:t>Editors</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2" name="Rectangle 1"/>
          <p:cNvSpPr/>
          <p:nvPr/>
        </p:nvSpPr>
        <p:spPr>
          <a:xfrm>
            <a:off x="2966738" y="4926379"/>
            <a:ext cx="1282889" cy="600501"/>
          </a:xfrm>
          <a:prstGeom prst="rect">
            <a:avLst/>
          </a:prstGeom>
          <a:solidFill>
            <a:schemeClr val="bg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solidFill>
                  <a:schemeClr val="tx1"/>
                </a:solidFill>
              </a:rPr>
              <a:t>C++</a:t>
            </a:r>
          </a:p>
        </p:txBody>
      </p:sp>
      <p:sp>
        <p:nvSpPr>
          <p:cNvPr id="3" name="Rectangle 2"/>
          <p:cNvSpPr/>
          <p:nvPr/>
        </p:nvSpPr>
        <p:spPr>
          <a:xfrm>
            <a:off x="2966739" y="2495055"/>
            <a:ext cx="1282889"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TypeScript</a:t>
            </a:r>
          </a:p>
        </p:txBody>
      </p:sp>
      <p:sp>
        <p:nvSpPr>
          <p:cNvPr id="5" name="Rectangle 4"/>
          <p:cNvSpPr/>
          <p:nvPr/>
        </p:nvSpPr>
        <p:spPr>
          <a:xfrm>
            <a:off x="4903729" y="4926378"/>
            <a:ext cx="974257"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runtime</a:t>
            </a:r>
          </a:p>
          <a:p>
            <a:pPr algn="ctr"/>
            <a:r>
              <a:rPr lang="en-US" b="1" dirty="0"/>
              <a:t>binary</a:t>
            </a:r>
          </a:p>
        </p:txBody>
      </p:sp>
      <p:sp>
        <p:nvSpPr>
          <p:cNvPr id="6" name="Rectangle 5"/>
          <p:cNvSpPr/>
          <p:nvPr/>
        </p:nvSpPr>
        <p:spPr>
          <a:xfrm>
            <a:off x="6500216" y="2493657"/>
            <a:ext cx="1076399"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t>Assembly</a:t>
            </a:r>
            <a:endParaRPr lang="en-US" b="1" dirty="0"/>
          </a:p>
        </p:txBody>
      </p:sp>
      <p:sp>
        <p:nvSpPr>
          <p:cNvPr id="23" name="Rectangle 22"/>
          <p:cNvSpPr/>
          <p:nvPr/>
        </p:nvSpPr>
        <p:spPr>
          <a:xfrm>
            <a:off x="4908996" y="2490398"/>
            <a:ext cx="968991"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IR</a:t>
            </a:r>
          </a:p>
        </p:txBody>
      </p:sp>
      <p:cxnSp>
        <p:nvCxnSpPr>
          <p:cNvPr id="24" name="Straight Arrow Connector 23"/>
          <p:cNvCxnSpPr>
            <a:stCxn id="3" idx="3"/>
            <a:endCxn id="23" idx="1"/>
          </p:cNvCxnSpPr>
          <p:nvPr/>
        </p:nvCxnSpPr>
        <p:spPr>
          <a:xfrm flipV="1">
            <a:off x="4249628" y="2790649"/>
            <a:ext cx="659368" cy="4657"/>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26" name="Straight Arrow Connector 25"/>
          <p:cNvCxnSpPr>
            <a:stCxn id="23" idx="3"/>
            <a:endCxn id="6" idx="1"/>
          </p:cNvCxnSpPr>
          <p:nvPr/>
        </p:nvCxnSpPr>
        <p:spPr>
          <a:xfrm>
            <a:off x="5877987" y="2790649"/>
            <a:ext cx="622229" cy="3259"/>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41" name="Straight Arrow Connector 40"/>
          <p:cNvCxnSpPr>
            <a:stCxn id="23" idx="0"/>
            <a:endCxn id="44" idx="2"/>
          </p:cNvCxnSpPr>
          <p:nvPr/>
        </p:nvCxnSpPr>
        <p:spPr>
          <a:xfrm flipV="1">
            <a:off x="5393492" y="1682961"/>
            <a:ext cx="204" cy="807437"/>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44" name="Rectangle 43"/>
          <p:cNvSpPr/>
          <p:nvPr/>
        </p:nvSpPr>
        <p:spPr>
          <a:xfrm>
            <a:off x="4830726" y="1082460"/>
            <a:ext cx="1125940" cy="60050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JavaScript</a:t>
            </a:r>
          </a:p>
        </p:txBody>
      </p:sp>
      <p:sp>
        <p:nvSpPr>
          <p:cNvPr id="55" name="Rectangle 54"/>
          <p:cNvSpPr/>
          <p:nvPr/>
        </p:nvSpPr>
        <p:spPr>
          <a:xfrm>
            <a:off x="8128575" y="2491832"/>
            <a:ext cx="974257"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user</a:t>
            </a:r>
          </a:p>
          <a:p>
            <a:pPr algn="ctr"/>
            <a:r>
              <a:rPr lang="en-US" b="1" dirty="0"/>
              <a:t>binary</a:t>
            </a:r>
          </a:p>
        </p:txBody>
      </p:sp>
      <p:cxnSp>
        <p:nvCxnSpPr>
          <p:cNvPr id="56" name="Straight Arrow Connector 55"/>
          <p:cNvCxnSpPr>
            <a:cxnSpLocks/>
            <a:endCxn id="3" idx="0"/>
          </p:cNvCxnSpPr>
          <p:nvPr/>
        </p:nvCxnSpPr>
        <p:spPr>
          <a:xfrm>
            <a:off x="3608183" y="1682961"/>
            <a:ext cx="1" cy="812094"/>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63" name="Connector: Curved 62"/>
          <p:cNvCxnSpPr>
            <a:cxnSpLocks/>
            <a:stCxn id="2" idx="1"/>
            <a:endCxn id="54" idx="1"/>
          </p:cNvCxnSpPr>
          <p:nvPr/>
        </p:nvCxnSpPr>
        <p:spPr>
          <a:xfrm rot="10800000">
            <a:off x="2966738" y="3852672"/>
            <a:ext cx="12700" cy="1373958"/>
          </a:xfrm>
          <a:prstGeom prst="curvedConnector3">
            <a:avLst>
              <a:gd name="adj1" fmla="val 4123063"/>
            </a:avLst>
          </a:prstGeom>
          <a:ln w="38100">
            <a:prstDash val="lgDash"/>
            <a:headEnd type="none"/>
            <a:tailEnd type="triangle"/>
          </a:ln>
        </p:spPr>
        <p:style>
          <a:lnRef idx="3">
            <a:schemeClr val="accent2"/>
          </a:lnRef>
          <a:fillRef idx="0">
            <a:schemeClr val="accent2"/>
          </a:fillRef>
          <a:effectRef idx="2">
            <a:schemeClr val="accent2"/>
          </a:effectRef>
          <a:fontRef idx="minor">
            <a:schemeClr val="tx1"/>
          </a:fontRef>
        </p:style>
      </p:cxnSp>
      <p:cxnSp>
        <p:nvCxnSpPr>
          <p:cNvPr id="84" name="Straight Arrow Connector 83"/>
          <p:cNvCxnSpPr>
            <a:stCxn id="6" idx="3"/>
            <a:endCxn id="55" idx="1"/>
          </p:cNvCxnSpPr>
          <p:nvPr/>
        </p:nvCxnSpPr>
        <p:spPr>
          <a:xfrm flipV="1">
            <a:off x="7576615" y="2792083"/>
            <a:ext cx="551960" cy="1825"/>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88" name="Oval 87"/>
          <p:cNvSpPr/>
          <p:nvPr/>
        </p:nvSpPr>
        <p:spPr>
          <a:xfrm>
            <a:off x="8063253" y="3533178"/>
            <a:ext cx="1104900" cy="5715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Linker</a:t>
            </a:r>
          </a:p>
        </p:txBody>
      </p:sp>
      <p:sp>
        <p:nvSpPr>
          <p:cNvPr id="120" name="TextBox 119"/>
          <p:cNvSpPr txBox="1"/>
          <p:nvPr/>
        </p:nvSpPr>
        <p:spPr>
          <a:xfrm>
            <a:off x="8063253" y="5270900"/>
            <a:ext cx="929742" cy="369332"/>
          </a:xfrm>
          <a:prstGeom prst="rect">
            <a:avLst/>
          </a:prstGeom>
          <a:noFill/>
        </p:spPr>
        <p:txBody>
          <a:bodyPr wrap="none" rtlCol="0">
            <a:spAutoFit/>
          </a:bodyPr>
          <a:lstStyle/>
          <a:p>
            <a:r>
              <a:rPr lang="en-US" dirty="0"/>
              <a:t>compile</a:t>
            </a:r>
          </a:p>
        </p:txBody>
      </p:sp>
      <p:sp>
        <p:nvSpPr>
          <p:cNvPr id="127" name="Rectangle 126"/>
          <p:cNvSpPr/>
          <p:nvPr/>
        </p:nvSpPr>
        <p:spPr>
          <a:xfrm>
            <a:off x="4903730" y="3537330"/>
            <a:ext cx="974257" cy="60050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runtime</a:t>
            </a:r>
          </a:p>
          <a:p>
            <a:pPr algn="ctr"/>
            <a:r>
              <a:rPr lang="en-US" b="1" dirty="0"/>
              <a:t>binary</a:t>
            </a:r>
          </a:p>
        </p:txBody>
      </p:sp>
      <p:cxnSp>
        <p:nvCxnSpPr>
          <p:cNvPr id="129" name="Straight Arrow Connector 128"/>
          <p:cNvCxnSpPr>
            <a:stCxn id="2" idx="3"/>
            <a:endCxn id="5" idx="1"/>
          </p:cNvCxnSpPr>
          <p:nvPr/>
        </p:nvCxnSpPr>
        <p:spPr>
          <a:xfrm flipV="1">
            <a:off x="4249627" y="5226629"/>
            <a:ext cx="654102" cy="1"/>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132" name="Rectangle 131"/>
          <p:cNvSpPr/>
          <p:nvPr/>
        </p:nvSpPr>
        <p:spPr>
          <a:xfrm>
            <a:off x="7816867" y="4532092"/>
            <a:ext cx="1597671"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final binary</a:t>
            </a:r>
          </a:p>
        </p:txBody>
      </p:sp>
      <p:cxnSp>
        <p:nvCxnSpPr>
          <p:cNvPr id="133" name="Straight Arrow Connector 132"/>
          <p:cNvCxnSpPr>
            <a:cxnSpLocks/>
            <a:stCxn id="88" idx="4"/>
            <a:endCxn id="132" idx="0"/>
          </p:cNvCxnSpPr>
          <p:nvPr/>
        </p:nvCxnSpPr>
        <p:spPr>
          <a:xfrm>
            <a:off x="8615703" y="4104678"/>
            <a:ext cx="0" cy="427414"/>
          </a:xfrm>
          <a:prstGeom prst="straightConnector1">
            <a:avLst/>
          </a:prstGeom>
          <a:ln w="38100">
            <a:prstDash val="dash"/>
            <a:tailEnd type="triangle"/>
          </a:ln>
        </p:spPr>
        <p:style>
          <a:lnRef idx="3">
            <a:schemeClr val="accent6"/>
          </a:lnRef>
          <a:fillRef idx="0">
            <a:schemeClr val="accent6"/>
          </a:fillRef>
          <a:effectRef idx="2">
            <a:schemeClr val="accent6"/>
          </a:effectRef>
          <a:fontRef idx="minor">
            <a:schemeClr val="tx1"/>
          </a:fontRef>
        </p:style>
      </p:cxnSp>
      <p:cxnSp>
        <p:nvCxnSpPr>
          <p:cNvPr id="137" name="Straight Arrow Connector 136"/>
          <p:cNvCxnSpPr>
            <a:stCxn id="127" idx="3"/>
            <a:endCxn id="88" idx="2"/>
          </p:cNvCxnSpPr>
          <p:nvPr/>
        </p:nvCxnSpPr>
        <p:spPr>
          <a:xfrm flipV="1">
            <a:off x="5877987" y="3818928"/>
            <a:ext cx="2185266" cy="18653"/>
          </a:xfrm>
          <a:prstGeom prst="straightConnector1">
            <a:avLst/>
          </a:prstGeom>
          <a:ln w="38100">
            <a:prstDash val="dash"/>
            <a:tailEnd type="triangle"/>
          </a:ln>
        </p:spPr>
        <p:style>
          <a:lnRef idx="3">
            <a:schemeClr val="accent6"/>
          </a:lnRef>
          <a:fillRef idx="0">
            <a:schemeClr val="accent6"/>
          </a:fillRef>
          <a:effectRef idx="2">
            <a:schemeClr val="accent6"/>
          </a:effectRef>
          <a:fontRef idx="minor">
            <a:schemeClr val="tx1"/>
          </a:fontRef>
        </p:style>
      </p:cxnSp>
      <p:cxnSp>
        <p:nvCxnSpPr>
          <p:cNvPr id="141" name="Straight Arrow Connector 140"/>
          <p:cNvCxnSpPr>
            <a:stCxn id="55" idx="2"/>
            <a:endCxn id="88" idx="0"/>
          </p:cNvCxnSpPr>
          <p:nvPr/>
        </p:nvCxnSpPr>
        <p:spPr>
          <a:xfrm flipH="1">
            <a:off x="8615703" y="3092333"/>
            <a:ext cx="1" cy="440845"/>
          </a:xfrm>
          <a:prstGeom prst="straightConnector1">
            <a:avLst/>
          </a:prstGeom>
          <a:ln w="38100">
            <a:prstDash val="dash"/>
            <a:tailEnd type="triangle"/>
          </a:ln>
        </p:spPr>
        <p:style>
          <a:lnRef idx="3">
            <a:schemeClr val="accent6"/>
          </a:lnRef>
          <a:fillRef idx="0">
            <a:schemeClr val="accent6"/>
          </a:fillRef>
          <a:effectRef idx="2">
            <a:schemeClr val="accent6"/>
          </a:effectRef>
          <a:fontRef idx="minor">
            <a:schemeClr val="tx1"/>
          </a:fontRef>
        </p:style>
      </p:cxnSp>
      <p:sp>
        <p:nvSpPr>
          <p:cNvPr id="166" name="TextBox 165"/>
          <p:cNvSpPr txBox="1"/>
          <p:nvPr/>
        </p:nvSpPr>
        <p:spPr>
          <a:xfrm>
            <a:off x="8063253" y="6121562"/>
            <a:ext cx="516488" cy="369332"/>
          </a:xfrm>
          <a:prstGeom prst="rect">
            <a:avLst/>
          </a:prstGeom>
          <a:noFill/>
        </p:spPr>
        <p:txBody>
          <a:bodyPr wrap="none" rtlCol="0">
            <a:spAutoFit/>
          </a:bodyPr>
          <a:lstStyle/>
          <a:p>
            <a:r>
              <a:rPr lang="en-US" dirty="0"/>
              <a:t>link</a:t>
            </a:r>
          </a:p>
        </p:txBody>
      </p:sp>
      <p:sp>
        <p:nvSpPr>
          <p:cNvPr id="170" name="TextBox 169"/>
          <p:cNvSpPr txBox="1"/>
          <p:nvPr/>
        </p:nvSpPr>
        <p:spPr>
          <a:xfrm>
            <a:off x="5877986" y="3920012"/>
            <a:ext cx="1343445" cy="369332"/>
          </a:xfrm>
          <a:prstGeom prst="rect">
            <a:avLst/>
          </a:prstGeom>
          <a:noFill/>
        </p:spPr>
        <p:txBody>
          <a:bodyPr wrap="none" rtlCol="0">
            <a:spAutoFit/>
          </a:bodyPr>
          <a:lstStyle/>
          <a:p>
            <a:r>
              <a:rPr lang="en-US" i="1" dirty="0"/>
              <a:t>cached copy</a:t>
            </a:r>
          </a:p>
        </p:txBody>
      </p:sp>
      <p:cxnSp>
        <p:nvCxnSpPr>
          <p:cNvPr id="202" name="Connector: Curved 201"/>
          <p:cNvCxnSpPr>
            <a:cxnSpLocks/>
            <a:stCxn id="3" idx="3"/>
            <a:endCxn id="50" idx="3"/>
          </p:cNvCxnSpPr>
          <p:nvPr/>
        </p:nvCxnSpPr>
        <p:spPr>
          <a:xfrm flipV="1">
            <a:off x="4249628" y="1365192"/>
            <a:ext cx="58268" cy="1430114"/>
          </a:xfrm>
          <a:prstGeom prst="curvedConnector3">
            <a:avLst>
              <a:gd name="adj1" fmla="val 492325"/>
            </a:avLst>
          </a:prstGeom>
          <a:ln w="38100">
            <a:prstDash val="dash"/>
            <a:tailEnd type="triangle"/>
          </a:ln>
        </p:spPr>
        <p:style>
          <a:lnRef idx="3">
            <a:schemeClr val="dk1"/>
          </a:lnRef>
          <a:fillRef idx="0">
            <a:schemeClr val="dk1"/>
          </a:fillRef>
          <a:effectRef idx="2">
            <a:schemeClr val="dk1"/>
          </a:effectRef>
          <a:fontRef idx="minor">
            <a:schemeClr val="tx1"/>
          </a:fontRef>
        </p:style>
      </p:cxnSp>
      <p:grpSp>
        <p:nvGrpSpPr>
          <p:cNvPr id="16" name="Group 15">
            <a:extLst>
              <a:ext uri="{FF2B5EF4-FFF2-40B4-BE49-F238E27FC236}">
                <a16:creationId xmlns:a16="http://schemas.microsoft.com/office/drawing/2014/main" id="{4DB90944-56B9-457C-8D1A-9476F39CB40B}"/>
              </a:ext>
            </a:extLst>
          </p:cNvPr>
          <p:cNvGrpSpPr/>
          <p:nvPr/>
        </p:nvGrpSpPr>
        <p:grpSpPr>
          <a:xfrm>
            <a:off x="6897703" y="5455566"/>
            <a:ext cx="1165550" cy="861128"/>
            <a:chOff x="9027717" y="5541002"/>
            <a:chExt cx="589502" cy="861128"/>
          </a:xfrm>
        </p:grpSpPr>
        <p:cxnSp>
          <p:nvCxnSpPr>
            <p:cNvPr id="119" name="Straight Arrow Connector 118"/>
            <p:cNvCxnSpPr>
              <a:cxnSpLocks/>
            </p:cNvCxnSpPr>
            <p:nvPr/>
          </p:nvCxnSpPr>
          <p:spPr>
            <a:xfrm flipV="1">
              <a:off x="9027717" y="5541002"/>
              <a:ext cx="589502" cy="1"/>
            </a:xfrm>
            <a:prstGeom prst="straightConnector1">
              <a:avLst/>
            </a:prstGeom>
            <a:ln w="38100">
              <a:headEnd type="none"/>
              <a:tailEnd type="triangle"/>
            </a:ln>
          </p:spPr>
          <p:style>
            <a:lnRef idx="3">
              <a:schemeClr val="accent5"/>
            </a:lnRef>
            <a:fillRef idx="0">
              <a:schemeClr val="accent5"/>
            </a:fillRef>
            <a:effectRef idx="2">
              <a:schemeClr val="accent5"/>
            </a:effectRef>
            <a:fontRef idx="minor">
              <a:schemeClr val="tx1"/>
            </a:fontRef>
          </p:style>
        </p:cxnSp>
        <p:cxnSp>
          <p:nvCxnSpPr>
            <p:cNvPr id="164" name="Straight Arrow Connector 163"/>
            <p:cNvCxnSpPr>
              <a:cxnSpLocks/>
            </p:cNvCxnSpPr>
            <p:nvPr/>
          </p:nvCxnSpPr>
          <p:spPr>
            <a:xfrm>
              <a:off x="9070859" y="6400687"/>
              <a:ext cx="546360" cy="1443"/>
            </a:xfrm>
            <a:prstGeom prst="straightConnector1">
              <a:avLst/>
            </a:prstGeom>
            <a:ln w="38100">
              <a:prstDash val="sysDash"/>
              <a:headEnd type="none"/>
              <a:tailEnd type="triangle"/>
            </a:ln>
          </p:spPr>
          <p:style>
            <a:lnRef idx="3">
              <a:schemeClr val="accent6"/>
            </a:lnRef>
            <a:fillRef idx="0">
              <a:schemeClr val="accent6"/>
            </a:fillRef>
            <a:effectRef idx="2">
              <a:schemeClr val="accent6"/>
            </a:effectRef>
            <a:fontRef idx="minor">
              <a:schemeClr val="tx1"/>
            </a:fontRef>
          </p:style>
        </p:cxnSp>
        <p:cxnSp>
          <p:nvCxnSpPr>
            <p:cNvPr id="205" name="Connector: Curved 204"/>
            <p:cNvCxnSpPr>
              <a:cxnSpLocks/>
            </p:cNvCxnSpPr>
            <p:nvPr/>
          </p:nvCxnSpPr>
          <p:spPr>
            <a:xfrm flipV="1">
              <a:off x="9041373" y="5959608"/>
              <a:ext cx="575846" cy="6725"/>
            </a:xfrm>
            <a:prstGeom prst="curvedConnector3">
              <a:avLst>
                <a:gd name="adj1" fmla="val 50000"/>
              </a:avLst>
            </a:prstGeom>
            <a:ln w="38100">
              <a:prstDash val="dash"/>
              <a:headEnd type="none"/>
              <a:tailEnd type="triangle"/>
            </a:ln>
          </p:spPr>
          <p:style>
            <a:lnRef idx="3">
              <a:schemeClr val="dk1"/>
            </a:lnRef>
            <a:fillRef idx="0">
              <a:schemeClr val="dk1"/>
            </a:fillRef>
            <a:effectRef idx="2">
              <a:schemeClr val="dk1"/>
            </a:effectRef>
            <a:fontRef idx="minor">
              <a:schemeClr val="tx1"/>
            </a:fontRef>
          </p:style>
        </p:cxnSp>
      </p:grpSp>
      <p:sp>
        <p:nvSpPr>
          <p:cNvPr id="208" name="TextBox 207"/>
          <p:cNvSpPr txBox="1"/>
          <p:nvPr/>
        </p:nvSpPr>
        <p:spPr>
          <a:xfrm>
            <a:off x="8063253" y="5696231"/>
            <a:ext cx="1166986" cy="369332"/>
          </a:xfrm>
          <a:prstGeom prst="rect">
            <a:avLst/>
          </a:prstGeom>
          <a:noFill/>
        </p:spPr>
        <p:txBody>
          <a:bodyPr wrap="none" rtlCol="0">
            <a:spAutoFit/>
          </a:bodyPr>
          <a:lstStyle/>
          <a:p>
            <a:r>
              <a:rPr lang="en-US" dirty="0"/>
              <a:t>decompile</a:t>
            </a:r>
          </a:p>
        </p:txBody>
      </p:sp>
      <p:sp>
        <p:nvSpPr>
          <p:cNvPr id="42" name="Rectangle 41"/>
          <p:cNvSpPr/>
          <p:nvPr/>
        </p:nvSpPr>
        <p:spPr>
          <a:xfrm>
            <a:off x="3486660" y="5738530"/>
            <a:ext cx="1961563" cy="369332"/>
          </a:xfrm>
          <a:prstGeom prst="rect">
            <a:avLst/>
          </a:prstGeom>
        </p:spPr>
        <p:txBody>
          <a:bodyPr wrap="none">
            <a:spAutoFit/>
          </a:bodyPr>
          <a:lstStyle/>
          <a:p>
            <a:pPr algn="ctr"/>
            <a:r>
              <a:rPr lang="en-US" b="1" dirty="0"/>
              <a:t>Cloud compilation</a:t>
            </a:r>
          </a:p>
        </p:txBody>
      </p:sp>
      <p:sp>
        <p:nvSpPr>
          <p:cNvPr id="54" name="Rectangle 53"/>
          <p:cNvSpPr/>
          <p:nvPr/>
        </p:nvSpPr>
        <p:spPr>
          <a:xfrm>
            <a:off x="2966738" y="3552421"/>
            <a:ext cx="1282889" cy="600501"/>
          </a:xfrm>
          <a:prstGeom prst="rect">
            <a:avLst/>
          </a:prstGeom>
          <a:solidFill>
            <a:schemeClr val="bg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solidFill>
                  <a:schemeClr val="tx1"/>
                </a:solidFill>
              </a:rPr>
              <a:t>TypeScript</a:t>
            </a:r>
          </a:p>
        </p:txBody>
      </p:sp>
      <p:cxnSp>
        <p:nvCxnSpPr>
          <p:cNvPr id="60" name="Straight Arrow Connector 59"/>
          <p:cNvCxnSpPr>
            <a:cxnSpLocks/>
            <a:stCxn id="54" idx="3"/>
            <a:endCxn id="23" idx="2"/>
          </p:cNvCxnSpPr>
          <p:nvPr/>
        </p:nvCxnSpPr>
        <p:spPr>
          <a:xfrm flipV="1">
            <a:off x="4249627" y="3090899"/>
            <a:ext cx="1143865" cy="761773"/>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49" name="Rectangle: Rounded Corners 48"/>
          <p:cNvSpPr/>
          <p:nvPr/>
        </p:nvSpPr>
        <p:spPr bwMode="auto">
          <a:xfrm>
            <a:off x="2893711" y="2484676"/>
            <a:ext cx="1452315" cy="642127"/>
          </a:xfrm>
          <a:prstGeom prst="roundRect">
            <a:avLst/>
          </a:prstGeom>
          <a:solidFill>
            <a:schemeClr val="bg1"/>
          </a:solidFill>
          <a:ln w="9525"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effectLst/>
                <a:uLnTx/>
                <a:uFillTx/>
                <a:latin typeface="Segoe UI"/>
                <a:ea typeface="Segoe UI" pitchFamily="34" charset="0"/>
                <a:cs typeface="Segoe UI" pitchFamily="34" charset="0"/>
              </a:rPr>
              <a:t>Monaco</a:t>
            </a:r>
          </a:p>
          <a:p>
            <a:pPr marL="0" marR="0" lvl="0" indent="0" algn="ctr" defTabSz="932472" eaLnBrk="1" fontAlgn="base" latinLnBrk="0" hangingPunct="1">
              <a:lnSpc>
                <a:spcPct val="90000"/>
              </a:lnSpc>
              <a:spcBef>
                <a:spcPct val="0"/>
              </a:spcBef>
              <a:spcAft>
                <a:spcPct val="0"/>
              </a:spcAft>
              <a:buClrTx/>
              <a:buSzTx/>
              <a:buFontTx/>
              <a:buNone/>
              <a:tabLst/>
              <a:defRPr/>
            </a:pPr>
            <a:r>
              <a:rPr lang="en-US" sz="1100" kern="0" dirty="0">
                <a:latin typeface="Segoe UI"/>
                <a:ea typeface="Segoe UI" pitchFamily="34" charset="0"/>
                <a:cs typeface="Segoe UI" pitchFamily="34" charset="0"/>
              </a:rPr>
              <a:t>TypeScript</a:t>
            </a:r>
            <a:endParaRPr kumimoji="0" lang="en-US" sz="1100" i="0" u="none" strike="noStrike" kern="0" cap="none" spc="0" normalizeH="0" baseline="0" noProof="0" dirty="0">
              <a:ln>
                <a:noFill/>
              </a:ln>
              <a:effectLst/>
              <a:uLnTx/>
              <a:uFillTx/>
              <a:latin typeface="Segoe UI"/>
              <a:ea typeface="Segoe UI" pitchFamily="34" charset="0"/>
              <a:cs typeface="Segoe UI" pitchFamily="34" charset="0"/>
            </a:endParaRPr>
          </a:p>
        </p:txBody>
      </p:sp>
      <p:sp>
        <p:nvSpPr>
          <p:cNvPr id="50" name="Rectangle: Rounded Corners 49"/>
          <p:cNvSpPr/>
          <p:nvPr/>
        </p:nvSpPr>
        <p:spPr bwMode="auto">
          <a:xfrm>
            <a:off x="2829801" y="1052690"/>
            <a:ext cx="1478095" cy="625004"/>
          </a:xfrm>
          <a:prstGeom prst="roundRect">
            <a:avLst/>
          </a:prstGeom>
          <a:solidFill>
            <a:schemeClr val="bg1"/>
          </a:solidFill>
          <a:ln w="10795" cap="flat" cmpd="sng" algn="ctr">
            <a:solidFill>
              <a:srgbClr val="107C10">
                <a:shade val="50000"/>
              </a:srgbClr>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b="0" i="0" u="none" strike="noStrike" kern="0" cap="none" spc="0" normalizeH="0" baseline="0" noProof="0" dirty="0" err="1">
                <a:ln>
                  <a:noFill/>
                </a:ln>
                <a:effectLst/>
                <a:uLnTx/>
                <a:uFillTx/>
                <a:latin typeface="Segoe UI"/>
                <a:ea typeface="Segoe UI" pitchFamily="34" charset="0"/>
                <a:cs typeface="Segoe UI" pitchFamily="34" charset="0"/>
              </a:rPr>
              <a:t>Blockly</a:t>
            </a:r>
            <a:endParaRPr kumimoji="0" lang="en-US" b="0" i="0" u="none" strike="noStrike" kern="0" cap="none" spc="0" normalizeH="0" baseline="0" noProof="0" dirty="0">
              <a:ln>
                <a:noFill/>
              </a:ln>
              <a:effectLst/>
              <a:uLnTx/>
              <a:uFillTx/>
              <a:latin typeface="Segoe UI"/>
              <a:ea typeface="Segoe UI" pitchFamily="34" charset="0"/>
              <a:cs typeface="Segoe UI" pitchFamily="34" charset="0"/>
            </a:endParaRPr>
          </a:p>
        </p:txBody>
      </p:sp>
      <p:sp>
        <p:nvSpPr>
          <p:cNvPr id="48" name="Rectangle 47">
            <a:extLst>
              <a:ext uri="{FF2B5EF4-FFF2-40B4-BE49-F238E27FC236}">
                <a16:creationId xmlns:a16="http://schemas.microsoft.com/office/drawing/2014/main" id="{5CED1D2E-B933-4AB1-A87F-EB9D42C873A1}"/>
              </a:ext>
            </a:extLst>
          </p:cNvPr>
          <p:cNvSpPr/>
          <p:nvPr/>
        </p:nvSpPr>
        <p:spPr>
          <a:xfrm>
            <a:off x="8120432" y="477170"/>
            <a:ext cx="1064522" cy="369332"/>
          </a:xfrm>
          <a:prstGeom prst="rect">
            <a:avLst/>
          </a:prstGeom>
        </p:spPr>
        <p:txBody>
          <a:bodyPr wrap="none">
            <a:spAutoFit/>
          </a:bodyPr>
          <a:lstStyle/>
          <a:p>
            <a:pPr algn="ctr"/>
            <a:r>
              <a:rPr lang="en-US" b="1" dirty="0"/>
              <a:t>Web App</a:t>
            </a:r>
          </a:p>
        </p:txBody>
      </p:sp>
      <p:cxnSp>
        <p:nvCxnSpPr>
          <p:cNvPr id="59" name="Connector: Curved 58">
            <a:extLst>
              <a:ext uri="{FF2B5EF4-FFF2-40B4-BE49-F238E27FC236}">
                <a16:creationId xmlns:a16="http://schemas.microsoft.com/office/drawing/2014/main" id="{6DA4F012-3B0E-4B76-B575-7C068408FD0C}"/>
              </a:ext>
            </a:extLst>
          </p:cNvPr>
          <p:cNvCxnSpPr>
            <a:cxnSpLocks/>
            <a:stCxn id="54" idx="1"/>
            <a:endCxn id="50" idx="1"/>
          </p:cNvCxnSpPr>
          <p:nvPr/>
        </p:nvCxnSpPr>
        <p:spPr>
          <a:xfrm rot="10800000">
            <a:off x="2829802" y="1365192"/>
            <a:ext cx="136937" cy="2487480"/>
          </a:xfrm>
          <a:prstGeom prst="curvedConnector3">
            <a:avLst>
              <a:gd name="adj1" fmla="val 407517"/>
            </a:avLst>
          </a:prstGeom>
          <a:ln w="38100">
            <a:prstDash val="lgDash"/>
            <a:headEnd type="none"/>
            <a:tailEnd type="triangle"/>
          </a:ln>
        </p:spPr>
        <p:style>
          <a:lnRef idx="3">
            <a:schemeClr val="accent2"/>
          </a:lnRef>
          <a:fillRef idx="0">
            <a:schemeClr val="accent2"/>
          </a:fillRef>
          <a:effectRef idx="2">
            <a:schemeClr val="accent2"/>
          </a:effectRef>
          <a:fontRef idx="minor">
            <a:schemeClr val="tx1"/>
          </a:fontRef>
        </p:style>
      </p:cxnSp>
      <p:cxnSp>
        <p:nvCxnSpPr>
          <p:cNvPr id="52" name="Connector: Curved 51">
            <a:extLst>
              <a:ext uri="{FF2B5EF4-FFF2-40B4-BE49-F238E27FC236}">
                <a16:creationId xmlns:a16="http://schemas.microsoft.com/office/drawing/2014/main" id="{E79BD087-355B-4B1F-8144-0529D8190511}"/>
              </a:ext>
            </a:extLst>
          </p:cNvPr>
          <p:cNvCxnSpPr>
            <a:cxnSpLocks/>
            <a:endCxn id="49" idx="1"/>
          </p:cNvCxnSpPr>
          <p:nvPr/>
        </p:nvCxnSpPr>
        <p:spPr>
          <a:xfrm rot="16200000" flipV="1">
            <a:off x="2414304" y="3285148"/>
            <a:ext cx="1031841" cy="73026"/>
          </a:xfrm>
          <a:prstGeom prst="curvedConnector4">
            <a:avLst>
              <a:gd name="adj1" fmla="val 3094"/>
              <a:gd name="adj2" fmla="val 413039"/>
            </a:avLst>
          </a:prstGeom>
          <a:ln w="38100">
            <a:prstDash val="lgDash"/>
            <a:headEnd type="non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893673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fade">
                                      <p:cBhvr>
                                        <p:cTn id="7" dur="500"/>
                                        <p:tgtEl>
                                          <p:spTgt spid="10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fade">
                                      <p:cBhvr>
                                        <p:cTn id="10" dur="500"/>
                                        <p:tgtEl>
                                          <p:spTgt spid="18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par>
                                <p:cTn id="26" presetID="10" presetClass="entr" presetSubtype="0" fill="hold" nodeType="with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500"/>
                                        <p:tgtEl>
                                          <p:spTgt spid="56"/>
                                        </p:tgtEl>
                                      </p:cBhvr>
                                    </p:animEffect>
                                  </p:childTnLst>
                                </p:cTn>
                              </p:par>
                              <p:par>
                                <p:cTn id="29" presetID="10" presetClass="entr" presetSubtype="0" fill="hold" nodeType="withEffect">
                                  <p:stCondLst>
                                    <p:cond delay="0"/>
                                  </p:stCondLst>
                                  <p:childTnLst>
                                    <p:set>
                                      <p:cBhvr>
                                        <p:cTn id="30" dur="1" fill="hold">
                                          <p:stCondLst>
                                            <p:cond delay="0"/>
                                          </p:stCondLst>
                                        </p:cTn>
                                        <p:tgtEl>
                                          <p:spTgt spid="202"/>
                                        </p:tgtEl>
                                        <p:attrNameLst>
                                          <p:attrName>style.visibility</p:attrName>
                                        </p:attrNameLst>
                                      </p:cBhvr>
                                      <p:to>
                                        <p:strVal val="visible"/>
                                      </p:to>
                                    </p:set>
                                    <p:animEffect transition="in" filter="fade">
                                      <p:cBhvr>
                                        <p:cTn id="31" dur="500"/>
                                        <p:tgtEl>
                                          <p:spTgt spid="20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par>
                                <p:cTn id="35" presetID="10" presetClass="entr" presetSubtype="0" fill="hold"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8"/>
                                        </p:tgtEl>
                                        <p:attrNameLst>
                                          <p:attrName>style.visibility</p:attrName>
                                        </p:attrNameLst>
                                      </p:cBhvr>
                                      <p:to>
                                        <p:strVal val="visible"/>
                                      </p:to>
                                    </p:set>
                                    <p:animEffect transition="in" filter="fade">
                                      <p:cBhvr>
                                        <p:cTn id="40" dur="500"/>
                                        <p:tgtEl>
                                          <p:spTgt spid="4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6"/>
                                        </p:tgtEl>
                                        <p:attrNameLst>
                                          <p:attrName>style.visibility</p:attrName>
                                        </p:attrNameLst>
                                      </p:cBhvr>
                                      <p:to>
                                        <p:strVal val="visible"/>
                                      </p:to>
                                    </p:set>
                                    <p:animEffect transition="in" filter="fade">
                                      <p:cBhvr>
                                        <p:cTn id="43" dur="500"/>
                                        <p:tgtEl>
                                          <p:spTgt spid="106"/>
                                        </p:tgtEl>
                                      </p:cBhvr>
                                    </p:animEffect>
                                  </p:childTnLst>
                                </p:cTn>
                              </p:par>
                              <p:par>
                                <p:cTn id="44" presetID="10" presetClass="entr" presetSubtype="0" fill="hold" nodeType="with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fade">
                                      <p:cBhvr>
                                        <p:cTn id="46" dur="500"/>
                                        <p:tgtEl>
                                          <p:spTgt spid="52"/>
                                        </p:tgtEl>
                                      </p:cBhvr>
                                    </p:animEffect>
                                  </p:childTnLst>
                                </p:cTn>
                              </p:par>
                              <p:par>
                                <p:cTn id="47" presetID="10" presetClass="entr" presetSubtype="0" fill="hold" nodeType="withEffect">
                                  <p:stCondLst>
                                    <p:cond delay="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500"/>
                                        <p:tgtEl>
                                          <p:spTgt spid="5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9"/>
                                        </p:tgtEl>
                                        <p:attrNameLst>
                                          <p:attrName>style.visibility</p:attrName>
                                        </p:attrNameLst>
                                      </p:cBhvr>
                                      <p:to>
                                        <p:strVal val="visible"/>
                                      </p:to>
                                    </p:set>
                                    <p:animEffect transition="in" filter="fade">
                                      <p:cBhvr>
                                        <p:cTn id="52" dur="500"/>
                                        <p:tgtEl>
                                          <p:spTgt spid="49"/>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500"/>
                                        <p:tgtEl>
                                          <p:spTgt spid="50"/>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500"/>
                                        <p:tgtEl>
                                          <p:spTgt spid="7"/>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
                                        </p:tgtEl>
                                        <p:attrNameLst>
                                          <p:attrName>style.visibility</p:attrName>
                                        </p:attrNameLst>
                                      </p:cBhvr>
                                      <p:to>
                                        <p:strVal val="visible"/>
                                      </p:to>
                                    </p:set>
                                    <p:animEffect transition="in" filter="fade">
                                      <p:cBhvr>
                                        <p:cTn id="63" dur="500"/>
                                        <p:tgtEl>
                                          <p:spTgt spid="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fade">
                                      <p:cBhvr>
                                        <p:cTn id="66" dur="500"/>
                                        <p:tgtEl>
                                          <p:spTgt spid="5"/>
                                        </p:tgtEl>
                                      </p:cBhvr>
                                    </p:animEffect>
                                  </p:childTnLst>
                                </p:cTn>
                              </p:par>
                              <p:par>
                                <p:cTn id="67" presetID="10" presetClass="entr" presetSubtype="0" fill="hold" nodeType="withEffect">
                                  <p:stCondLst>
                                    <p:cond delay="0"/>
                                  </p:stCondLst>
                                  <p:childTnLst>
                                    <p:set>
                                      <p:cBhvr>
                                        <p:cTn id="68" dur="1" fill="hold">
                                          <p:stCondLst>
                                            <p:cond delay="0"/>
                                          </p:stCondLst>
                                        </p:cTn>
                                        <p:tgtEl>
                                          <p:spTgt spid="129"/>
                                        </p:tgtEl>
                                        <p:attrNameLst>
                                          <p:attrName>style.visibility</p:attrName>
                                        </p:attrNameLst>
                                      </p:cBhvr>
                                      <p:to>
                                        <p:strVal val="visible"/>
                                      </p:to>
                                    </p:set>
                                    <p:animEffect transition="in" filter="fade">
                                      <p:cBhvr>
                                        <p:cTn id="69" dur="500"/>
                                        <p:tgtEl>
                                          <p:spTgt spid="129"/>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2"/>
                                        </p:tgtEl>
                                        <p:attrNameLst>
                                          <p:attrName>style.visibility</p:attrName>
                                        </p:attrNameLst>
                                      </p:cBhvr>
                                      <p:to>
                                        <p:strVal val="visible"/>
                                      </p:to>
                                    </p:set>
                                    <p:animEffect transition="in" filter="fade">
                                      <p:cBhvr>
                                        <p:cTn id="72" dur="500"/>
                                        <p:tgtEl>
                                          <p:spTgt spid="42"/>
                                        </p:tgtEl>
                                      </p:cBhvr>
                                    </p:animEffect>
                                  </p:childTnLst>
                                </p:cTn>
                              </p:par>
                              <p:par>
                                <p:cTn id="73" presetID="10" presetClass="entr" presetSubtype="0" fill="hold" nodeType="withEffect">
                                  <p:stCondLst>
                                    <p:cond delay="0"/>
                                  </p:stCondLst>
                                  <p:childTnLst>
                                    <p:set>
                                      <p:cBhvr>
                                        <p:cTn id="74" dur="1" fill="hold">
                                          <p:stCondLst>
                                            <p:cond delay="0"/>
                                          </p:stCondLst>
                                        </p:cTn>
                                        <p:tgtEl>
                                          <p:spTgt spid="63"/>
                                        </p:tgtEl>
                                        <p:attrNameLst>
                                          <p:attrName>style.visibility</p:attrName>
                                        </p:attrNameLst>
                                      </p:cBhvr>
                                      <p:to>
                                        <p:strVal val="visible"/>
                                      </p:to>
                                    </p:set>
                                    <p:animEffect transition="in" filter="fade">
                                      <p:cBhvr>
                                        <p:cTn id="75" dur="500"/>
                                        <p:tgtEl>
                                          <p:spTgt spid="63"/>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51"/>
                                        </p:tgtEl>
                                        <p:attrNameLst>
                                          <p:attrName>style.visibility</p:attrName>
                                        </p:attrNameLst>
                                      </p:cBhvr>
                                      <p:to>
                                        <p:strVal val="visible"/>
                                      </p:to>
                                    </p:set>
                                    <p:animEffect transition="in" filter="fade">
                                      <p:cBhvr>
                                        <p:cTn id="78" dur="500"/>
                                        <p:tgtEl>
                                          <p:spTgt spid="5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7"/>
                                        </p:tgtEl>
                                        <p:attrNameLst>
                                          <p:attrName>style.visibility</p:attrName>
                                        </p:attrNameLst>
                                      </p:cBhvr>
                                      <p:to>
                                        <p:strVal val="visible"/>
                                      </p:to>
                                    </p:set>
                                    <p:animEffect transition="in" filter="fade">
                                      <p:cBhvr>
                                        <p:cTn id="81" dur="500"/>
                                        <p:tgtEl>
                                          <p:spTgt spid="127"/>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70"/>
                                        </p:tgtEl>
                                        <p:attrNameLst>
                                          <p:attrName>style.visibility</p:attrName>
                                        </p:attrNameLst>
                                      </p:cBhvr>
                                      <p:to>
                                        <p:strVal val="visible"/>
                                      </p:to>
                                    </p:set>
                                    <p:animEffect transition="in" filter="fade">
                                      <p:cBhvr>
                                        <p:cTn id="84" dur="500"/>
                                        <p:tgtEl>
                                          <p:spTgt spid="170"/>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6"/>
                                        </p:tgtEl>
                                        <p:attrNameLst>
                                          <p:attrName>style.visibility</p:attrName>
                                        </p:attrNameLst>
                                      </p:cBhvr>
                                      <p:to>
                                        <p:strVal val="visible"/>
                                      </p:to>
                                    </p:set>
                                    <p:animEffect transition="in" filter="fade">
                                      <p:cBhvr>
                                        <p:cTn id="89" dur="500"/>
                                        <p:tgtEl>
                                          <p:spTgt spid="6"/>
                                        </p:tgtEl>
                                      </p:cBhvr>
                                    </p:animEffect>
                                  </p:childTnLst>
                                </p:cTn>
                              </p:par>
                              <p:par>
                                <p:cTn id="90" presetID="10" presetClass="entr" presetSubtype="0" fill="hold" nodeType="withEffect">
                                  <p:stCondLst>
                                    <p:cond delay="0"/>
                                  </p:stCondLst>
                                  <p:childTnLst>
                                    <p:set>
                                      <p:cBhvr>
                                        <p:cTn id="91" dur="1" fill="hold">
                                          <p:stCondLst>
                                            <p:cond delay="0"/>
                                          </p:stCondLst>
                                        </p:cTn>
                                        <p:tgtEl>
                                          <p:spTgt spid="26"/>
                                        </p:tgtEl>
                                        <p:attrNameLst>
                                          <p:attrName>style.visibility</p:attrName>
                                        </p:attrNameLst>
                                      </p:cBhvr>
                                      <p:to>
                                        <p:strVal val="visible"/>
                                      </p:to>
                                    </p:set>
                                    <p:animEffect transition="in" filter="fade">
                                      <p:cBhvr>
                                        <p:cTn id="92" dur="500"/>
                                        <p:tgtEl>
                                          <p:spTgt spid="26"/>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animEffect transition="in" filter="fade">
                                      <p:cBhvr>
                                        <p:cTn id="95" dur="500"/>
                                        <p:tgtEl>
                                          <p:spTgt spid="55"/>
                                        </p:tgtEl>
                                      </p:cBhvr>
                                    </p:animEffect>
                                  </p:childTnLst>
                                </p:cTn>
                              </p:par>
                              <p:par>
                                <p:cTn id="96" presetID="10" presetClass="entr" presetSubtype="0" fill="hold" nodeType="withEffect">
                                  <p:stCondLst>
                                    <p:cond delay="0"/>
                                  </p:stCondLst>
                                  <p:childTnLst>
                                    <p:set>
                                      <p:cBhvr>
                                        <p:cTn id="97" dur="1" fill="hold">
                                          <p:stCondLst>
                                            <p:cond delay="0"/>
                                          </p:stCondLst>
                                        </p:cTn>
                                        <p:tgtEl>
                                          <p:spTgt spid="84"/>
                                        </p:tgtEl>
                                        <p:attrNameLst>
                                          <p:attrName>style.visibility</p:attrName>
                                        </p:attrNameLst>
                                      </p:cBhvr>
                                      <p:to>
                                        <p:strVal val="visible"/>
                                      </p:to>
                                    </p:set>
                                    <p:animEffect transition="in" filter="fade">
                                      <p:cBhvr>
                                        <p:cTn id="98" dur="500"/>
                                        <p:tgtEl>
                                          <p:spTgt spid="84"/>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88"/>
                                        </p:tgtEl>
                                        <p:attrNameLst>
                                          <p:attrName>style.visibility</p:attrName>
                                        </p:attrNameLst>
                                      </p:cBhvr>
                                      <p:to>
                                        <p:strVal val="visible"/>
                                      </p:to>
                                    </p:set>
                                    <p:animEffect transition="in" filter="fade">
                                      <p:cBhvr>
                                        <p:cTn id="101" dur="500"/>
                                        <p:tgtEl>
                                          <p:spTgt spid="8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32"/>
                                        </p:tgtEl>
                                        <p:attrNameLst>
                                          <p:attrName>style.visibility</p:attrName>
                                        </p:attrNameLst>
                                      </p:cBhvr>
                                      <p:to>
                                        <p:strVal val="visible"/>
                                      </p:to>
                                    </p:set>
                                    <p:animEffect transition="in" filter="fade">
                                      <p:cBhvr>
                                        <p:cTn id="104" dur="500"/>
                                        <p:tgtEl>
                                          <p:spTgt spid="132"/>
                                        </p:tgtEl>
                                      </p:cBhvr>
                                    </p:animEffect>
                                  </p:childTnLst>
                                </p:cTn>
                              </p:par>
                              <p:par>
                                <p:cTn id="105" presetID="10" presetClass="entr" presetSubtype="0" fill="hold" nodeType="withEffect">
                                  <p:stCondLst>
                                    <p:cond delay="0"/>
                                  </p:stCondLst>
                                  <p:childTnLst>
                                    <p:set>
                                      <p:cBhvr>
                                        <p:cTn id="106" dur="1" fill="hold">
                                          <p:stCondLst>
                                            <p:cond delay="0"/>
                                          </p:stCondLst>
                                        </p:cTn>
                                        <p:tgtEl>
                                          <p:spTgt spid="133"/>
                                        </p:tgtEl>
                                        <p:attrNameLst>
                                          <p:attrName>style.visibility</p:attrName>
                                        </p:attrNameLst>
                                      </p:cBhvr>
                                      <p:to>
                                        <p:strVal val="visible"/>
                                      </p:to>
                                    </p:set>
                                    <p:animEffect transition="in" filter="fade">
                                      <p:cBhvr>
                                        <p:cTn id="107" dur="500"/>
                                        <p:tgtEl>
                                          <p:spTgt spid="133"/>
                                        </p:tgtEl>
                                      </p:cBhvr>
                                    </p:animEffect>
                                  </p:childTnLst>
                                </p:cTn>
                              </p:par>
                              <p:par>
                                <p:cTn id="108" presetID="10" presetClass="entr" presetSubtype="0" fill="hold" nodeType="withEffect">
                                  <p:stCondLst>
                                    <p:cond delay="0"/>
                                  </p:stCondLst>
                                  <p:childTnLst>
                                    <p:set>
                                      <p:cBhvr>
                                        <p:cTn id="109" dur="1" fill="hold">
                                          <p:stCondLst>
                                            <p:cond delay="0"/>
                                          </p:stCondLst>
                                        </p:cTn>
                                        <p:tgtEl>
                                          <p:spTgt spid="137"/>
                                        </p:tgtEl>
                                        <p:attrNameLst>
                                          <p:attrName>style.visibility</p:attrName>
                                        </p:attrNameLst>
                                      </p:cBhvr>
                                      <p:to>
                                        <p:strVal val="visible"/>
                                      </p:to>
                                    </p:set>
                                    <p:animEffect transition="in" filter="fade">
                                      <p:cBhvr>
                                        <p:cTn id="110" dur="500"/>
                                        <p:tgtEl>
                                          <p:spTgt spid="137"/>
                                        </p:tgtEl>
                                      </p:cBhvr>
                                    </p:animEffect>
                                  </p:childTnLst>
                                </p:cTn>
                              </p:par>
                              <p:par>
                                <p:cTn id="111" presetID="10" presetClass="entr" presetSubtype="0" fill="hold" nodeType="withEffect">
                                  <p:stCondLst>
                                    <p:cond delay="0"/>
                                  </p:stCondLst>
                                  <p:childTnLst>
                                    <p:set>
                                      <p:cBhvr>
                                        <p:cTn id="112" dur="1" fill="hold">
                                          <p:stCondLst>
                                            <p:cond delay="0"/>
                                          </p:stCondLst>
                                        </p:cTn>
                                        <p:tgtEl>
                                          <p:spTgt spid="141"/>
                                        </p:tgtEl>
                                        <p:attrNameLst>
                                          <p:attrName>style.visibility</p:attrName>
                                        </p:attrNameLst>
                                      </p:cBhvr>
                                      <p:to>
                                        <p:strVal val="visible"/>
                                      </p:to>
                                    </p:set>
                                    <p:animEffect transition="in" filter="fade">
                                      <p:cBhvr>
                                        <p:cTn id="113" dur="5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6" grpId="0" animBg="1"/>
      <p:bldP spid="104" grpId="0" animBg="1"/>
      <p:bldP spid="51" grpId="0" animBg="1"/>
      <p:bldP spid="184" grpId="0" animBg="1"/>
      <p:bldP spid="2" grpId="0" animBg="1"/>
      <p:bldP spid="3" grpId="0" animBg="1"/>
      <p:bldP spid="5" grpId="0" animBg="1"/>
      <p:bldP spid="6" grpId="0" animBg="1"/>
      <p:bldP spid="23" grpId="0" animBg="1"/>
      <p:bldP spid="44" grpId="0" animBg="1"/>
      <p:bldP spid="55" grpId="0" animBg="1"/>
      <p:bldP spid="88" grpId="0" animBg="1"/>
      <p:bldP spid="127" grpId="0" animBg="1"/>
      <p:bldP spid="132" grpId="0" animBg="1"/>
      <p:bldP spid="170" grpId="0"/>
      <p:bldP spid="42" grpId="0"/>
      <p:bldP spid="54" grpId="0" animBg="1"/>
      <p:bldP spid="49" grpId="0" animBg="1"/>
      <p:bldP spid="50" grpId="0" animBg="1"/>
      <p:bldP spid="4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624-64A0-4CC8-9845-485F70A9C7B0}"/>
              </a:ext>
            </a:extLst>
          </p:cNvPr>
          <p:cNvSpPr>
            <a:spLocks noGrp="1"/>
          </p:cNvSpPr>
          <p:nvPr>
            <p:ph type="title"/>
          </p:nvPr>
        </p:nvSpPr>
        <p:spPr/>
        <p:txBody>
          <a:bodyPr/>
          <a:lstStyle/>
          <a:p>
            <a:r>
              <a:rPr lang="en-US" dirty="0"/>
              <a:t>1. From C++ to TypeScript and </a:t>
            </a:r>
            <a:r>
              <a:rPr lang="en-US" dirty="0" err="1"/>
              <a:t>Blockly</a:t>
            </a:r>
            <a:endParaRPr lang="en-US" dirty="0"/>
          </a:p>
        </p:txBody>
      </p:sp>
      <p:sp>
        <p:nvSpPr>
          <p:cNvPr id="3" name="Content Placeholder 2">
            <a:extLst>
              <a:ext uri="{FF2B5EF4-FFF2-40B4-BE49-F238E27FC236}">
                <a16:creationId xmlns:a16="http://schemas.microsoft.com/office/drawing/2014/main" id="{199F95D3-AA98-42C1-B82F-3B91E52A8507}"/>
              </a:ext>
            </a:extLst>
          </p:cNvPr>
          <p:cNvSpPr>
            <a:spLocks noGrp="1"/>
          </p:cNvSpPr>
          <p:nvPr>
            <p:ph idx="1"/>
          </p:nvPr>
        </p:nvSpPr>
        <p:spPr/>
        <p:txBody>
          <a:bodyPr>
            <a:normAutofit fontScale="92500" lnSpcReduction="10000"/>
          </a:bodyPr>
          <a:lstStyle/>
          <a:p>
            <a:r>
              <a:rPr lang="en-US" dirty="0"/>
              <a:t>CODAL: C++ Component-oriented Device Abstraction Layer</a:t>
            </a:r>
          </a:p>
          <a:p>
            <a:pPr lvl="1"/>
            <a:r>
              <a:rPr lang="en-US" dirty="0">
                <a:hlinkClick r:id="rId2"/>
              </a:rPr>
              <a:t>https://github.com/lancaster-university/codal-core</a:t>
            </a:r>
            <a:endParaRPr lang="en-US" dirty="0"/>
          </a:p>
          <a:p>
            <a:pPr lvl="1"/>
            <a:r>
              <a:rPr lang="en-US" dirty="0"/>
              <a:t>Joe Finney and James Devine</a:t>
            </a:r>
          </a:p>
          <a:p>
            <a:endParaRPr lang="en-US" dirty="0">
              <a:hlinkClick r:id="rId3"/>
            </a:endParaRPr>
          </a:p>
          <a:p>
            <a:r>
              <a:rPr lang="en-US" dirty="0">
                <a:hlinkClick r:id="rId3"/>
              </a:rPr>
              <a:t>http://github.com/microsoft/pxt-common-packages</a:t>
            </a:r>
            <a:r>
              <a:rPr lang="en-US" dirty="0"/>
              <a:t> </a:t>
            </a:r>
          </a:p>
          <a:p>
            <a:pPr lvl="1"/>
            <a:r>
              <a:rPr lang="en-US" dirty="0"/>
              <a:t>glue between CODAL and MakeCode  </a:t>
            </a:r>
          </a:p>
          <a:p>
            <a:pPr lvl="1"/>
            <a:r>
              <a:rPr lang="en-US" dirty="0"/>
              <a:t>annotated C++ provides standard TypeScript/</a:t>
            </a:r>
            <a:r>
              <a:rPr lang="en-US" dirty="0" err="1"/>
              <a:t>Blockly</a:t>
            </a:r>
            <a:r>
              <a:rPr lang="en-US" dirty="0"/>
              <a:t> APIs for common features</a:t>
            </a:r>
          </a:p>
          <a:p>
            <a:pPr marL="0" indent="0">
              <a:buNone/>
            </a:pPr>
            <a:endParaRPr lang="en-US" dirty="0">
              <a:hlinkClick r:id="rId4"/>
            </a:endParaRPr>
          </a:p>
          <a:p>
            <a:r>
              <a:rPr lang="en-US" dirty="0">
                <a:hlinkClick r:id="rId4"/>
              </a:rPr>
              <a:t>http://github.com/microsoft/pxt-adafruit</a:t>
            </a:r>
            <a:endParaRPr lang="en-US" dirty="0"/>
          </a:p>
          <a:p>
            <a:pPr lvl="1"/>
            <a:r>
              <a:rPr lang="en-US" dirty="0"/>
              <a:t>Defines full web app</a:t>
            </a:r>
          </a:p>
          <a:p>
            <a:pPr lvl="1"/>
            <a:r>
              <a:rPr lang="en-US" dirty="0"/>
              <a:t>Using common packages and base PXT framework</a:t>
            </a:r>
          </a:p>
          <a:p>
            <a:pPr marL="457200" lvl="1" indent="0">
              <a:buNone/>
            </a:pPr>
            <a:endParaRPr lang="en-US" dirty="0"/>
          </a:p>
          <a:p>
            <a:pPr lvl="1"/>
            <a:endParaRPr lang="en-US" dirty="0"/>
          </a:p>
        </p:txBody>
      </p:sp>
    </p:spTree>
    <p:extLst>
      <p:ext uri="{BB962C8B-B14F-4D97-AF65-F5344CB8AC3E}">
        <p14:creationId xmlns:p14="http://schemas.microsoft.com/office/powerpoint/2010/main" val="3211182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35273336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36CF8-517E-4AB6-BFF3-CE4F7CF64501}"/>
              </a:ext>
            </a:extLst>
          </p:cNvPr>
          <p:cNvSpPr>
            <a:spLocks noGrp="1"/>
          </p:cNvSpPr>
          <p:nvPr>
            <p:ph type="title"/>
          </p:nvPr>
        </p:nvSpPr>
        <p:spPr/>
        <p:txBody>
          <a:bodyPr/>
          <a:lstStyle/>
          <a:p>
            <a:r>
              <a:rPr lang="en-US" dirty="0"/>
              <a:t>CODAL repos</a:t>
            </a:r>
          </a:p>
        </p:txBody>
      </p:sp>
      <p:sp>
        <p:nvSpPr>
          <p:cNvPr id="3" name="Content Placeholder 2">
            <a:extLst>
              <a:ext uri="{FF2B5EF4-FFF2-40B4-BE49-F238E27FC236}">
                <a16:creationId xmlns:a16="http://schemas.microsoft.com/office/drawing/2014/main" id="{141FD7BC-FE49-44EA-B4BA-C83A69F7F838}"/>
              </a:ext>
            </a:extLst>
          </p:cNvPr>
          <p:cNvSpPr>
            <a:spLocks noGrp="1"/>
          </p:cNvSpPr>
          <p:nvPr>
            <p:ph idx="1"/>
          </p:nvPr>
        </p:nvSpPr>
        <p:spPr/>
        <p:txBody>
          <a:bodyPr>
            <a:normAutofit fontScale="85000" lnSpcReduction="20000"/>
          </a:bodyPr>
          <a:lstStyle/>
          <a:p>
            <a:pPr marL="0" indent="0">
              <a:buNone/>
            </a:pPr>
            <a:r>
              <a:rPr lang="en-US" sz="3200" dirty="0"/>
              <a:t>Build: </a:t>
            </a:r>
            <a:r>
              <a:rPr lang="en-US" sz="3200" dirty="0">
                <a:hlinkClick r:id="rId2"/>
              </a:rPr>
              <a:t>https://github.com/lancaster-university/codal</a:t>
            </a:r>
          </a:p>
          <a:p>
            <a:pPr marL="0" indent="0">
              <a:buNone/>
            </a:pPr>
            <a:endParaRPr lang="en-US" sz="3200" dirty="0">
              <a:hlinkClick r:id="rId2"/>
            </a:endParaRPr>
          </a:p>
          <a:p>
            <a:pPr marL="0" indent="0">
              <a:buNone/>
            </a:pPr>
            <a:r>
              <a:rPr lang="en-US" sz="3200" dirty="0"/>
              <a:t>Base: </a:t>
            </a:r>
            <a:r>
              <a:rPr lang="en-US" sz="3200" dirty="0">
                <a:hlinkClick r:id="rId2"/>
              </a:rPr>
              <a:t>https://github.com/lancaster-university/codal-core</a:t>
            </a:r>
            <a:endParaRPr lang="en-US" sz="3200" dirty="0"/>
          </a:p>
          <a:p>
            <a:pPr marL="0" indent="0">
              <a:buNone/>
            </a:pPr>
            <a:endParaRPr lang="en-US" sz="3200" dirty="0"/>
          </a:p>
          <a:p>
            <a:r>
              <a:rPr lang="en-US" dirty="0">
                <a:hlinkClick r:id="rId3"/>
              </a:rPr>
              <a:t>https://github.com/lancaster-university/codal-mbed</a:t>
            </a:r>
            <a:r>
              <a:rPr lang="en-US" dirty="0"/>
              <a:t> </a:t>
            </a:r>
          </a:p>
          <a:p>
            <a:pPr lvl="1"/>
            <a:r>
              <a:rPr lang="en-US" dirty="0">
                <a:hlinkClick r:id="rId4"/>
              </a:rPr>
              <a:t>https://github.com/lancaster-university/codal-samd21</a:t>
            </a:r>
            <a:endParaRPr lang="en-US" dirty="0"/>
          </a:p>
          <a:p>
            <a:pPr lvl="2"/>
            <a:r>
              <a:rPr lang="en-US" dirty="0">
                <a:hlinkClick r:id="rId5"/>
              </a:rPr>
              <a:t>https://github.com/lancaster-university/codal-circuit-playground</a:t>
            </a:r>
            <a:endParaRPr lang="en-US" dirty="0"/>
          </a:p>
          <a:p>
            <a:pPr lvl="2"/>
            <a:endParaRPr lang="en-US" dirty="0"/>
          </a:p>
          <a:p>
            <a:r>
              <a:rPr lang="en-US" dirty="0">
                <a:hlinkClick r:id="rId6"/>
              </a:rPr>
              <a:t>https://github.com/lancaster-university/codal-atmega328p</a:t>
            </a:r>
            <a:endParaRPr lang="en-US" dirty="0"/>
          </a:p>
          <a:p>
            <a:pPr lvl="1"/>
            <a:r>
              <a:rPr lang="en-US" dirty="0">
                <a:hlinkClick r:id="rId7"/>
              </a:rPr>
              <a:t>https://github.com/lancaster-university/codal-arduino-uno</a:t>
            </a:r>
            <a:endParaRPr lang="en-US" dirty="0"/>
          </a:p>
          <a:p>
            <a:endParaRPr lang="en-US" dirty="0"/>
          </a:p>
          <a:p>
            <a:r>
              <a:rPr lang="en-US" dirty="0"/>
              <a:t>…</a:t>
            </a:r>
          </a:p>
          <a:p>
            <a:pPr lvl="2"/>
            <a:endParaRPr lang="en-US" dirty="0"/>
          </a:p>
          <a:p>
            <a:pPr lvl="2"/>
            <a:endParaRPr lang="en-US" dirty="0"/>
          </a:p>
          <a:p>
            <a:pPr lvl="1"/>
            <a:endParaRPr lang="en-US" dirty="0"/>
          </a:p>
          <a:p>
            <a:endParaRPr lang="en-US" dirty="0"/>
          </a:p>
        </p:txBody>
      </p:sp>
    </p:spTree>
    <p:extLst>
      <p:ext uri="{BB962C8B-B14F-4D97-AF65-F5344CB8AC3E}">
        <p14:creationId xmlns:p14="http://schemas.microsoft.com/office/powerpoint/2010/main" val="6461462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2895428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5" name="Rectangle 4">
            <a:extLst>
              <a:ext uri="{FF2B5EF4-FFF2-40B4-BE49-F238E27FC236}">
                <a16:creationId xmlns:a16="http://schemas.microsoft.com/office/drawing/2014/main" id="{122F637B-D055-4A89-AEBF-4E10439C9FF0}"/>
              </a:ext>
            </a:extLst>
          </p:cNvPr>
          <p:cNvSpPr/>
          <p:nvPr/>
        </p:nvSpPr>
        <p:spPr>
          <a:xfrm>
            <a:off x="8408130" y="2134520"/>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-common-packages</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50" name="Rectangle 49">
            <a:extLst>
              <a:ext uri="{FF2B5EF4-FFF2-40B4-BE49-F238E27FC236}">
                <a16:creationId xmlns:a16="http://schemas.microsoft.com/office/drawing/2014/main" id="{A9163D93-520B-4E65-A557-35D98D084B8A}"/>
              </a:ext>
            </a:extLst>
          </p:cNvPr>
          <p:cNvSpPr/>
          <p:nvPr/>
        </p:nvSpPr>
        <p:spPr>
          <a:xfrm>
            <a:off x="8420830" y="482735"/>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endParaRPr lang="en-US" b="1" dirty="0"/>
          </a:p>
        </p:txBody>
      </p:sp>
      <p:sp>
        <p:nvSpPr>
          <p:cNvPr id="56" name="Rectangle 55">
            <a:extLst>
              <a:ext uri="{FF2B5EF4-FFF2-40B4-BE49-F238E27FC236}">
                <a16:creationId xmlns:a16="http://schemas.microsoft.com/office/drawing/2014/main" id="{6D75D475-06B9-44A3-92FE-ED96EA1E4978}"/>
              </a:ext>
            </a:extLst>
          </p:cNvPr>
          <p:cNvSpPr/>
          <p:nvPr/>
        </p:nvSpPr>
        <p:spPr>
          <a:xfrm>
            <a:off x="5106512" y="483512"/>
            <a:ext cx="2212622" cy="733778"/>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Blockly</a:t>
            </a:r>
            <a:r>
              <a:rPr lang="en-US" dirty="0"/>
              <a:t>,</a:t>
            </a:r>
          </a:p>
          <a:p>
            <a:pPr algn="ctr"/>
            <a:r>
              <a:rPr lang="en-US" dirty="0"/>
              <a:t>Typescript, Monaco</a:t>
            </a:r>
          </a:p>
        </p:txBody>
      </p:sp>
      <p:cxnSp>
        <p:nvCxnSpPr>
          <p:cNvPr id="63" name="Straight Arrow Connector 62">
            <a:extLst>
              <a:ext uri="{FF2B5EF4-FFF2-40B4-BE49-F238E27FC236}">
                <a16:creationId xmlns:a16="http://schemas.microsoft.com/office/drawing/2014/main" id="{E7100880-5040-4C7F-9262-C2CEA4F51398}"/>
              </a:ext>
            </a:extLst>
          </p:cNvPr>
          <p:cNvCxnSpPr>
            <a:cxnSpLocks/>
            <a:stCxn id="50" idx="1"/>
            <a:endCxn id="56" idx="3"/>
          </p:cNvCxnSpPr>
          <p:nvPr/>
        </p:nvCxnSpPr>
        <p:spPr>
          <a:xfrm flipH="1">
            <a:off x="7319134" y="849624"/>
            <a:ext cx="1101696" cy="777"/>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1EA0612B-38D3-44A7-AA9B-7E50E02E7D7F}"/>
              </a:ext>
            </a:extLst>
          </p:cNvPr>
          <p:cNvSpPr txBox="1"/>
          <p:nvPr/>
        </p:nvSpPr>
        <p:spPr>
          <a:xfrm>
            <a:off x="7521258" y="877373"/>
            <a:ext cx="601447" cy="369332"/>
          </a:xfrm>
          <a:prstGeom prst="rect">
            <a:avLst/>
          </a:prstGeom>
          <a:noFill/>
        </p:spPr>
        <p:txBody>
          <a:bodyPr wrap="none" rtlCol="0">
            <a:spAutoFit/>
          </a:bodyPr>
          <a:lstStyle/>
          <a:p>
            <a:r>
              <a:rPr lang="en-US" dirty="0"/>
              <a:t>uses</a:t>
            </a:r>
          </a:p>
        </p:txBody>
      </p:sp>
      <p:sp>
        <p:nvSpPr>
          <p:cNvPr id="71" name="TextBox 70">
            <a:extLst>
              <a:ext uri="{FF2B5EF4-FFF2-40B4-BE49-F238E27FC236}">
                <a16:creationId xmlns:a16="http://schemas.microsoft.com/office/drawing/2014/main" id="{51E6A0BF-B978-415A-8FE1-547ACFB66EE3}"/>
              </a:ext>
            </a:extLst>
          </p:cNvPr>
          <p:cNvSpPr txBox="1"/>
          <p:nvPr/>
        </p:nvSpPr>
        <p:spPr>
          <a:xfrm>
            <a:off x="5558390" y="2524428"/>
            <a:ext cx="1172693" cy="369332"/>
          </a:xfrm>
          <a:prstGeom prst="rect">
            <a:avLst/>
          </a:prstGeom>
          <a:noFill/>
        </p:spPr>
        <p:txBody>
          <a:bodyPr wrap="none" rtlCol="0">
            <a:spAutoFit/>
          </a:bodyPr>
          <a:lstStyle/>
          <a:p>
            <a:r>
              <a:rPr lang="en-US" dirty="0"/>
              <a:t>references</a:t>
            </a:r>
          </a:p>
        </p:txBody>
      </p:sp>
      <p:cxnSp>
        <p:nvCxnSpPr>
          <p:cNvPr id="53" name="Straight Arrow Connector 52">
            <a:extLst>
              <a:ext uri="{FF2B5EF4-FFF2-40B4-BE49-F238E27FC236}">
                <a16:creationId xmlns:a16="http://schemas.microsoft.com/office/drawing/2014/main" id="{EAA24497-0FA2-42C5-A7FB-8AD8047B3277}"/>
              </a:ext>
            </a:extLst>
          </p:cNvPr>
          <p:cNvCxnSpPr>
            <a:cxnSpLocks/>
            <a:stCxn id="5" idx="0"/>
            <a:endCxn id="50" idx="2"/>
          </p:cNvCxnSpPr>
          <p:nvPr/>
        </p:nvCxnSpPr>
        <p:spPr>
          <a:xfrm flipV="1">
            <a:off x="9514441" y="1216513"/>
            <a:ext cx="12700" cy="918007"/>
          </a:xfrm>
          <a:prstGeom prst="straightConnector1">
            <a:avLst/>
          </a:prstGeom>
          <a:ln>
            <a:prstDash val="lg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19C36ADA-8B83-4190-BF2D-7776696199EF}"/>
              </a:ext>
            </a:extLst>
          </p:cNvPr>
          <p:cNvCxnSpPr>
            <a:cxnSpLocks/>
            <a:stCxn id="5" idx="1"/>
            <a:endCxn id="4" idx="3"/>
          </p:cNvCxnSpPr>
          <p:nvPr/>
        </p:nvCxnSpPr>
        <p:spPr>
          <a:xfrm rot="10800000">
            <a:off x="3930812" y="847731"/>
            <a:ext cx="4477318" cy="1653678"/>
          </a:xfrm>
          <a:prstGeom prst="bentConnector3">
            <a:avLst>
              <a:gd name="adj1" fmla="val 84083"/>
            </a:avLst>
          </a:prstGeom>
          <a:ln w="3175">
            <a:prstDash val="lgDash"/>
            <a:tailEnd type="triangle" w="lg" len="lg"/>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1CBD3C37-190F-4E45-9C00-A714AD23595B}"/>
              </a:ext>
            </a:extLst>
          </p:cNvPr>
          <p:cNvSpPr txBox="1"/>
          <p:nvPr/>
        </p:nvSpPr>
        <p:spPr>
          <a:xfrm>
            <a:off x="8293457" y="1542226"/>
            <a:ext cx="1172693" cy="369332"/>
          </a:xfrm>
          <a:prstGeom prst="rect">
            <a:avLst/>
          </a:prstGeom>
          <a:noFill/>
        </p:spPr>
        <p:txBody>
          <a:bodyPr wrap="none" rtlCol="0">
            <a:spAutoFit/>
          </a:bodyPr>
          <a:lstStyle/>
          <a:p>
            <a:r>
              <a:rPr lang="en-US" dirty="0"/>
              <a:t>references</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1976775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07D7F7-211F-4B3C-8575-2225218D0B3F}"/>
              </a:ext>
            </a:extLst>
          </p:cNvPr>
          <p:cNvPicPr>
            <a:picLocks noChangeAspect="1"/>
          </p:cNvPicPr>
          <p:nvPr/>
        </p:nvPicPr>
        <p:blipFill>
          <a:blip r:embed="rId2"/>
          <a:stretch>
            <a:fillRect/>
          </a:stretch>
        </p:blipFill>
        <p:spPr>
          <a:xfrm>
            <a:off x="245395" y="216425"/>
            <a:ext cx="3111524" cy="2947118"/>
          </a:xfrm>
          <a:prstGeom prst="rect">
            <a:avLst/>
          </a:prstGeom>
        </p:spPr>
      </p:pic>
      <p:sp>
        <p:nvSpPr>
          <p:cNvPr id="3" name="Rectangle 2">
            <a:extLst>
              <a:ext uri="{FF2B5EF4-FFF2-40B4-BE49-F238E27FC236}">
                <a16:creationId xmlns:a16="http://schemas.microsoft.com/office/drawing/2014/main" id="{E988E8A5-D5E2-4047-B917-E906F07BA208}"/>
              </a:ext>
            </a:extLst>
          </p:cNvPr>
          <p:cNvSpPr/>
          <p:nvPr/>
        </p:nvSpPr>
        <p:spPr>
          <a:xfrm>
            <a:off x="3356919" y="123749"/>
            <a:ext cx="8835081" cy="830997"/>
          </a:xfrm>
          <a:prstGeom prst="rect">
            <a:avLst/>
          </a:prstGeom>
        </p:spPr>
        <p:txBody>
          <a:bodyPr wrap="square">
            <a:spAutoFit/>
          </a:bodyPr>
          <a:lstStyle/>
          <a:p>
            <a:r>
              <a:rPr lang="en-US" sz="2400" dirty="0">
                <a:hlinkClick r:id="rId3"/>
              </a:rPr>
              <a:t>https://github.com/Microsoft/pxt-common-packages/blob/master/libs/accelerometer/accelerometer.cpp</a:t>
            </a:r>
            <a:r>
              <a:rPr lang="en-US" sz="2400" dirty="0"/>
              <a:t> </a:t>
            </a:r>
          </a:p>
        </p:txBody>
      </p:sp>
      <p:pic>
        <p:nvPicPr>
          <p:cNvPr id="5" name="Picture 4">
            <a:extLst>
              <a:ext uri="{FF2B5EF4-FFF2-40B4-BE49-F238E27FC236}">
                <a16:creationId xmlns:a16="http://schemas.microsoft.com/office/drawing/2014/main" id="{7B020CAA-42C6-4692-9B6B-5DA548884901}"/>
              </a:ext>
            </a:extLst>
          </p:cNvPr>
          <p:cNvPicPr>
            <a:picLocks noChangeAspect="1"/>
          </p:cNvPicPr>
          <p:nvPr/>
        </p:nvPicPr>
        <p:blipFill>
          <a:blip r:embed="rId4"/>
          <a:stretch>
            <a:fillRect/>
          </a:stretch>
        </p:blipFill>
        <p:spPr>
          <a:xfrm>
            <a:off x="245395" y="3525005"/>
            <a:ext cx="5507451" cy="3159771"/>
          </a:xfrm>
          <a:prstGeom prst="rect">
            <a:avLst/>
          </a:prstGeom>
        </p:spPr>
      </p:pic>
      <p:pic>
        <p:nvPicPr>
          <p:cNvPr id="4" name="Picture 3">
            <a:extLst>
              <a:ext uri="{FF2B5EF4-FFF2-40B4-BE49-F238E27FC236}">
                <a16:creationId xmlns:a16="http://schemas.microsoft.com/office/drawing/2014/main" id="{11B693B9-D442-43B3-9504-6B6419075C02}"/>
              </a:ext>
            </a:extLst>
          </p:cNvPr>
          <p:cNvPicPr>
            <a:picLocks noChangeAspect="1"/>
          </p:cNvPicPr>
          <p:nvPr/>
        </p:nvPicPr>
        <p:blipFill>
          <a:blip r:embed="rId5"/>
          <a:stretch>
            <a:fillRect/>
          </a:stretch>
        </p:blipFill>
        <p:spPr>
          <a:xfrm>
            <a:off x="5388366" y="1389934"/>
            <a:ext cx="5408498" cy="4078132"/>
          </a:xfrm>
          <a:prstGeom prst="rect">
            <a:avLst/>
          </a:prstGeom>
        </p:spPr>
      </p:pic>
    </p:spTree>
    <p:extLst>
      <p:ext uri="{BB962C8B-B14F-4D97-AF65-F5344CB8AC3E}">
        <p14:creationId xmlns:p14="http://schemas.microsoft.com/office/powerpoint/2010/main" val="899513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5" name="Rectangle 4">
            <a:extLst>
              <a:ext uri="{FF2B5EF4-FFF2-40B4-BE49-F238E27FC236}">
                <a16:creationId xmlns:a16="http://schemas.microsoft.com/office/drawing/2014/main" id="{122F637B-D055-4A89-AEBF-4E10439C9FF0}"/>
              </a:ext>
            </a:extLst>
          </p:cNvPr>
          <p:cNvSpPr/>
          <p:nvPr/>
        </p:nvSpPr>
        <p:spPr>
          <a:xfrm>
            <a:off x="8408130" y="2134520"/>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-common-packages</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50" name="Rectangle 49">
            <a:extLst>
              <a:ext uri="{FF2B5EF4-FFF2-40B4-BE49-F238E27FC236}">
                <a16:creationId xmlns:a16="http://schemas.microsoft.com/office/drawing/2014/main" id="{A9163D93-520B-4E65-A557-35D98D084B8A}"/>
              </a:ext>
            </a:extLst>
          </p:cNvPr>
          <p:cNvSpPr/>
          <p:nvPr/>
        </p:nvSpPr>
        <p:spPr>
          <a:xfrm>
            <a:off x="8420830" y="482735"/>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endParaRPr lang="en-US" b="1" dirty="0"/>
          </a:p>
        </p:txBody>
      </p:sp>
      <p:sp>
        <p:nvSpPr>
          <p:cNvPr id="56" name="Rectangle 55">
            <a:extLst>
              <a:ext uri="{FF2B5EF4-FFF2-40B4-BE49-F238E27FC236}">
                <a16:creationId xmlns:a16="http://schemas.microsoft.com/office/drawing/2014/main" id="{6D75D475-06B9-44A3-92FE-ED96EA1E4978}"/>
              </a:ext>
            </a:extLst>
          </p:cNvPr>
          <p:cNvSpPr/>
          <p:nvPr/>
        </p:nvSpPr>
        <p:spPr>
          <a:xfrm>
            <a:off x="5106512" y="483512"/>
            <a:ext cx="2212622" cy="733778"/>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Blockly</a:t>
            </a:r>
            <a:r>
              <a:rPr lang="en-US" dirty="0"/>
              <a:t>,</a:t>
            </a:r>
          </a:p>
          <a:p>
            <a:pPr algn="ctr"/>
            <a:r>
              <a:rPr lang="en-US" dirty="0"/>
              <a:t>Typescript, Monaco</a:t>
            </a:r>
          </a:p>
        </p:txBody>
      </p:sp>
      <p:cxnSp>
        <p:nvCxnSpPr>
          <p:cNvPr id="63" name="Straight Arrow Connector 62">
            <a:extLst>
              <a:ext uri="{FF2B5EF4-FFF2-40B4-BE49-F238E27FC236}">
                <a16:creationId xmlns:a16="http://schemas.microsoft.com/office/drawing/2014/main" id="{E7100880-5040-4C7F-9262-C2CEA4F51398}"/>
              </a:ext>
            </a:extLst>
          </p:cNvPr>
          <p:cNvCxnSpPr>
            <a:cxnSpLocks/>
            <a:stCxn id="50" idx="1"/>
            <a:endCxn id="56" idx="3"/>
          </p:cNvCxnSpPr>
          <p:nvPr/>
        </p:nvCxnSpPr>
        <p:spPr>
          <a:xfrm flipH="1">
            <a:off x="7319134" y="849624"/>
            <a:ext cx="1101696" cy="777"/>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1EA0612B-38D3-44A7-AA9B-7E50E02E7D7F}"/>
              </a:ext>
            </a:extLst>
          </p:cNvPr>
          <p:cNvSpPr txBox="1"/>
          <p:nvPr/>
        </p:nvSpPr>
        <p:spPr>
          <a:xfrm>
            <a:off x="7521258" y="877373"/>
            <a:ext cx="601447" cy="369332"/>
          </a:xfrm>
          <a:prstGeom prst="rect">
            <a:avLst/>
          </a:prstGeom>
          <a:noFill/>
        </p:spPr>
        <p:txBody>
          <a:bodyPr wrap="none" rtlCol="0">
            <a:spAutoFit/>
          </a:bodyPr>
          <a:lstStyle/>
          <a:p>
            <a:r>
              <a:rPr lang="en-US" dirty="0"/>
              <a:t>uses</a:t>
            </a:r>
          </a:p>
        </p:txBody>
      </p:sp>
      <p:sp>
        <p:nvSpPr>
          <p:cNvPr id="71" name="TextBox 70">
            <a:extLst>
              <a:ext uri="{FF2B5EF4-FFF2-40B4-BE49-F238E27FC236}">
                <a16:creationId xmlns:a16="http://schemas.microsoft.com/office/drawing/2014/main" id="{51E6A0BF-B978-415A-8FE1-547ACFB66EE3}"/>
              </a:ext>
            </a:extLst>
          </p:cNvPr>
          <p:cNvSpPr txBox="1"/>
          <p:nvPr/>
        </p:nvSpPr>
        <p:spPr>
          <a:xfrm>
            <a:off x="5558390" y="2524428"/>
            <a:ext cx="1172693" cy="369332"/>
          </a:xfrm>
          <a:prstGeom prst="rect">
            <a:avLst/>
          </a:prstGeom>
          <a:noFill/>
        </p:spPr>
        <p:txBody>
          <a:bodyPr wrap="none" rtlCol="0">
            <a:spAutoFit/>
          </a:bodyPr>
          <a:lstStyle/>
          <a:p>
            <a:r>
              <a:rPr lang="en-US" dirty="0"/>
              <a:t>references</a:t>
            </a:r>
          </a:p>
        </p:txBody>
      </p:sp>
      <p:cxnSp>
        <p:nvCxnSpPr>
          <p:cNvPr id="53" name="Straight Arrow Connector 52">
            <a:extLst>
              <a:ext uri="{FF2B5EF4-FFF2-40B4-BE49-F238E27FC236}">
                <a16:creationId xmlns:a16="http://schemas.microsoft.com/office/drawing/2014/main" id="{EAA24497-0FA2-42C5-A7FB-8AD8047B3277}"/>
              </a:ext>
            </a:extLst>
          </p:cNvPr>
          <p:cNvCxnSpPr>
            <a:cxnSpLocks/>
            <a:stCxn id="5" idx="0"/>
            <a:endCxn id="50" idx="2"/>
          </p:cNvCxnSpPr>
          <p:nvPr/>
        </p:nvCxnSpPr>
        <p:spPr>
          <a:xfrm flipV="1">
            <a:off x="9514441" y="1216513"/>
            <a:ext cx="12700" cy="918007"/>
          </a:xfrm>
          <a:prstGeom prst="straightConnector1">
            <a:avLst/>
          </a:prstGeom>
          <a:ln>
            <a:prstDash val="lg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19C36ADA-8B83-4190-BF2D-7776696199EF}"/>
              </a:ext>
            </a:extLst>
          </p:cNvPr>
          <p:cNvCxnSpPr>
            <a:cxnSpLocks/>
            <a:stCxn id="5" idx="1"/>
            <a:endCxn id="4" idx="3"/>
          </p:cNvCxnSpPr>
          <p:nvPr/>
        </p:nvCxnSpPr>
        <p:spPr>
          <a:xfrm rot="10800000">
            <a:off x="3930812" y="847731"/>
            <a:ext cx="4477318" cy="1653678"/>
          </a:xfrm>
          <a:prstGeom prst="bentConnector3">
            <a:avLst>
              <a:gd name="adj1" fmla="val 84083"/>
            </a:avLst>
          </a:prstGeom>
          <a:ln w="3175">
            <a:prstDash val="lgDash"/>
            <a:tailEnd type="triangle" w="lg" len="lg"/>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1CBD3C37-190F-4E45-9C00-A714AD23595B}"/>
              </a:ext>
            </a:extLst>
          </p:cNvPr>
          <p:cNvSpPr txBox="1"/>
          <p:nvPr/>
        </p:nvSpPr>
        <p:spPr>
          <a:xfrm>
            <a:off x="8293457" y="1542226"/>
            <a:ext cx="1172693" cy="369332"/>
          </a:xfrm>
          <a:prstGeom prst="rect">
            <a:avLst/>
          </a:prstGeom>
          <a:noFill/>
        </p:spPr>
        <p:txBody>
          <a:bodyPr wrap="none" rtlCol="0">
            <a:spAutoFit/>
          </a:bodyPr>
          <a:lstStyle/>
          <a:p>
            <a:r>
              <a:rPr lang="en-US" dirty="0"/>
              <a:t>references</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3354595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5" name="Rectangle 4">
            <a:extLst>
              <a:ext uri="{FF2B5EF4-FFF2-40B4-BE49-F238E27FC236}">
                <a16:creationId xmlns:a16="http://schemas.microsoft.com/office/drawing/2014/main" id="{122F637B-D055-4A89-AEBF-4E10439C9FF0}"/>
              </a:ext>
            </a:extLst>
          </p:cNvPr>
          <p:cNvSpPr/>
          <p:nvPr/>
        </p:nvSpPr>
        <p:spPr>
          <a:xfrm>
            <a:off x="8408130" y="2134520"/>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-common-packages</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B56C870-F1D4-4FF7-A9CD-127DA5AA0C10}"/>
              </a:ext>
            </a:extLst>
          </p:cNvPr>
          <p:cNvSpPr/>
          <p:nvPr/>
        </p:nvSpPr>
        <p:spPr>
          <a:xfrm>
            <a:off x="8408130" y="3819802"/>
            <a:ext cx="2212622" cy="733778"/>
          </a:xfrm>
          <a:prstGeom prst="rect">
            <a:avLst/>
          </a:prstGeom>
          <a:ln w="38100">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-target</a:t>
            </a:r>
          </a:p>
        </p:txBody>
      </p: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067D5DB3-C55C-4D8A-89FD-2A4CD21598C5}"/>
              </a:ext>
            </a:extLst>
          </p:cNvPr>
          <p:cNvSpPr txBox="1"/>
          <p:nvPr/>
        </p:nvSpPr>
        <p:spPr>
          <a:xfrm>
            <a:off x="8879804" y="3132771"/>
            <a:ext cx="601447" cy="369332"/>
          </a:xfrm>
          <a:prstGeom prst="rect">
            <a:avLst/>
          </a:prstGeom>
          <a:noFill/>
        </p:spPr>
        <p:txBody>
          <a:bodyPr wrap="none" rtlCol="0">
            <a:spAutoFit/>
          </a:bodyPr>
          <a:lstStyle/>
          <a:p>
            <a:r>
              <a:rPr lang="en-US" dirty="0"/>
              <a:t>uses</a:t>
            </a:r>
          </a:p>
        </p:txBody>
      </p:sp>
      <p:sp>
        <p:nvSpPr>
          <p:cNvPr id="45" name="TextBox 44">
            <a:extLst>
              <a:ext uri="{FF2B5EF4-FFF2-40B4-BE49-F238E27FC236}">
                <a16:creationId xmlns:a16="http://schemas.microsoft.com/office/drawing/2014/main" id="{312BB9C3-B601-4D3C-8456-0F41916C7D26}"/>
              </a:ext>
            </a:extLst>
          </p:cNvPr>
          <p:cNvSpPr txBox="1"/>
          <p:nvPr/>
        </p:nvSpPr>
        <p:spPr>
          <a:xfrm>
            <a:off x="7541074" y="3817359"/>
            <a:ext cx="601447" cy="369332"/>
          </a:xfrm>
          <a:prstGeom prst="rect">
            <a:avLst/>
          </a:prstGeom>
          <a:noFill/>
        </p:spPr>
        <p:txBody>
          <a:bodyPr wrap="none" rtlCol="0">
            <a:spAutoFit/>
          </a:bodyPr>
          <a:lstStyle/>
          <a:p>
            <a:r>
              <a:rPr lang="en-US" dirty="0"/>
              <a:t>uses</a:t>
            </a:r>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50" name="Rectangle 49">
            <a:extLst>
              <a:ext uri="{FF2B5EF4-FFF2-40B4-BE49-F238E27FC236}">
                <a16:creationId xmlns:a16="http://schemas.microsoft.com/office/drawing/2014/main" id="{A9163D93-520B-4E65-A557-35D98D084B8A}"/>
              </a:ext>
            </a:extLst>
          </p:cNvPr>
          <p:cNvSpPr/>
          <p:nvPr/>
        </p:nvSpPr>
        <p:spPr>
          <a:xfrm>
            <a:off x="8420830" y="482735"/>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endParaRPr lang="en-US" b="1" dirty="0"/>
          </a:p>
        </p:txBody>
      </p:sp>
      <p:cxnSp>
        <p:nvCxnSpPr>
          <p:cNvPr id="51" name="Connector: Elbow 50">
            <a:extLst>
              <a:ext uri="{FF2B5EF4-FFF2-40B4-BE49-F238E27FC236}">
                <a16:creationId xmlns:a16="http://schemas.microsoft.com/office/drawing/2014/main" id="{F3D8DFA2-C1E2-4373-A2F9-2122211B7CAB}"/>
              </a:ext>
            </a:extLst>
          </p:cNvPr>
          <p:cNvCxnSpPr>
            <a:cxnSpLocks/>
            <a:stCxn id="22" idx="3"/>
            <a:endCxn id="50" idx="3"/>
          </p:cNvCxnSpPr>
          <p:nvPr/>
        </p:nvCxnSpPr>
        <p:spPr>
          <a:xfrm flipV="1">
            <a:off x="10620752" y="849624"/>
            <a:ext cx="12700" cy="3337067"/>
          </a:xfrm>
          <a:prstGeom prst="bentConnector3">
            <a:avLst>
              <a:gd name="adj1" fmla="val 1900000"/>
            </a:avLst>
          </a:prstGeom>
          <a:ln w="28575">
            <a:tailEnd type="triangle" w="lg" len="lg"/>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30A842BA-3F1C-4DE9-86F9-282669FBEE29}"/>
              </a:ext>
            </a:extLst>
          </p:cNvPr>
          <p:cNvSpPr txBox="1"/>
          <p:nvPr/>
        </p:nvSpPr>
        <p:spPr>
          <a:xfrm>
            <a:off x="10642520" y="4268397"/>
            <a:ext cx="1298241" cy="646331"/>
          </a:xfrm>
          <a:prstGeom prst="rect">
            <a:avLst/>
          </a:prstGeom>
          <a:noFill/>
        </p:spPr>
        <p:txBody>
          <a:bodyPr wrap="none" rtlCol="0">
            <a:spAutoFit/>
          </a:bodyPr>
          <a:lstStyle/>
          <a:p>
            <a:r>
              <a:rPr lang="en-US" dirty="0"/>
              <a:t>extends,</a:t>
            </a:r>
          </a:p>
          <a:p>
            <a:r>
              <a:rPr lang="en-US" dirty="0"/>
              <a:t>implements</a:t>
            </a:r>
          </a:p>
        </p:txBody>
      </p:sp>
      <p:sp>
        <p:nvSpPr>
          <p:cNvPr id="56" name="Rectangle 55">
            <a:extLst>
              <a:ext uri="{FF2B5EF4-FFF2-40B4-BE49-F238E27FC236}">
                <a16:creationId xmlns:a16="http://schemas.microsoft.com/office/drawing/2014/main" id="{6D75D475-06B9-44A3-92FE-ED96EA1E4978}"/>
              </a:ext>
            </a:extLst>
          </p:cNvPr>
          <p:cNvSpPr/>
          <p:nvPr/>
        </p:nvSpPr>
        <p:spPr>
          <a:xfrm>
            <a:off x="5106512" y="483512"/>
            <a:ext cx="2212622" cy="733778"/>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Blockly</a:t>
            </a:r>
            <a:r>
              <a:rPr lang="en-US" dirty="0"/>
              <a:t>,</a:t>
            </a:r>
          </a:p>
          <a:p>
            <a:pPr algn="ctr"/>
            <a:r>
              <a:rPr lang="en-US" dirty="0"/>
              <a:t>Typescript, Monaco</a:t>
            </a:r>
          </a:p>
        </p:txBody>
      </p:sp>
      <p:cxnSp>
        <p:nvCxnSpPr>
          <p:cNvPr id="63" name="Straight Arrow Connector 62">
            <a:extLst>
              <a:ext uri="{FF2B5EF4-FFF2-40B4-BE49-F238E27FC236}">
                <a16:creationId xmlns:a16="http://schemas.microsoft.com/office/drawing/2014/main" id="{E7100880-5040-4C7F-9262-C2CEA4F51398}"/>
              </a:ext>
            </a:extLst>
          </p:cNvPr>
          <p:cNvCxnSpPr>
            <a:cxnSpLocks/>
            <a:stCxn id="50" idx="1"/>
            <a:endCxn id="56" idx="3"/>
          </p:cNvCxnSpPr>
          <p:nvPr/>
        </p:nvCxnSpPr>
        <p:spPr>
          <a:xfrm flipH="1">
            <a:off x="7319134" y="849624"/>
            <a:ext cx="1101696" cy="777"/>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1EA0612B-38D3-44A7-AA9B-7E50E02E7D7F}"/>
              </a:ext>
            </a:extLst>
          </p:cNvPr>
          <p:cNvSpPr txBox="1"/>
          <p:nvPr/>
        </p:nvSpPr>
        <p:spPr>
          <a:xfrm>
            <a:off x="7521258" y="877373"/>
            <a:ext cx="601447" cy="369332"/>
          </a:xfrm>
          <a:prstGeom prst="rect">
            <a:avLst/>
          </a:prstGeom>
          <a:noFill/>
        </p:spPr>
        <p:txBody>
          <a:bodyPr wrap="none" rtlCol="0">
            <a:spAutoFit/>
          </a:bodyPr>
          <a:lstStyle/>
          <a:p>
            <a:r>
              <a:rPr lang="en-US" dirty="0"/>
              <a:t>uses</a:t>
            </a:r>
          </a:p>
        </p:txBody>
      </p:sp>
      <p:sp>
        <p:nvSpPr>
          <p:cNvPr id="71" name="TextBox 70">
            <a:extLst>
              <a:ext uri="{FF2B5EF4-FFF2-40B4-BE49-F238E27FC236}">
                <a16:creationId xmlns:a16="http://schemas.microsoft.com/office/drawing/2014/main" id="{51E6A0BF-B978-415A-8FE1-547ACFB66EE3}"/>
              </a:ext>
            </a:extLst>
          </p:cNvPr>
          <p:cNvSpPr txBox="1"/>
          <p:nvPr/>
        </p:nvSpPr>
        <p:spPr>
          <a:xfrm>
            <a:off x="5558390" y="2524428"/>
            <a:ext cx="1172693" cy="369332"/>
          </a:xfrm>
          <a:prstGeom prst="rect">
            <a:avLst/>
          </a:prstGeom>
          <a:noFill/>
        </p:spPr>
        <p:txBody>
          <a:bodyPr wrap="none" rtlCol="0">
            <a:spAutoFit/>
          </a:bodyPr>
          <a:lstStyle/>
          <a:p>
            <a:r>
              <a:rPr lang="en-US" dirty="0"/>
              <a:t>references</a:t>
            </a:r>
          </a:p>
        </p:txBody>
      </p:sp>
      <p:sp>
        <p:nvSpPr>
          <p:cNvPr id="84" name="Arrow: Right 83">
            <a:extLst>
              <a:ext uri="{FF2B5EF4-FFF2-40B4-BE49-F238E27FC236}">
                <a16:creationId xmlns:a16="http://schemas.microsoft.com/office/drawing/2014/main" id="{FD9B5306-DCDF-4314-AFD1-058BC3BE2246}"/>
              </a:ext>
            </a:extLst>
          </p:cNvPr>
          <p:cNvSpPr/>
          <p:nvPr/>
        </p:nvSpPr>
        <p:spPr>
          <a:xfrm rot="16200000">
            <a:off x="9064327" y="4977916"/>
            <a:ext cx="891423" cy="305361"/>
          </a:xfrm>
          <a:prstGeom prst="rightArrow">
            <a:avLst/>
          </a:prstGeom>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5" name="TextBox 84">
            <a:extLst>
              <a:ext uri="{FF2B5EF4-FFF2-40B4-BE49-F238E27FC236}">
                <a16:creationId xmlns:a16="http://schemas.microsoft.com/office/drawing/2014/main" id="{724A1DC2-31CF-4E96-B996-C14597AF95C5}"/>
              </a:ext>
            </a:extLst>
          </p:cNvPr>
          <p:cNvSpPr txBox="1"/>
          <p:nvPr/>
        </p:nvSpPr>
        <p:spPr>
          <a:xfrm>
            <a:off x="8408130" y="5817123"/>
            <a:ext cx="2079352" cy="369332"/>
          </a:xfrm>
          <a:prstGeom prst="rect">
            <a:avLst/>
          </a:prstGeom>
          <a:noFill/>
        </p:spPr>
        <p:txBody>
          <a:bodyPr wrap="none" rtlCol="0">
            <a:spAutoFit/>
          </a:bodyPr>
          <a:lstStyle/>
          <a:p>
            <a:r>
              <a:rPr lang="en-US" b="1" dirty="0" err="1"/>
              <a:t>MakeCode</a:t>
            </a:r>
            <a:r>
              <a:rPr lang="en-US" b="1" dirty="0"/>
              <a:t> web app</a:t>
            </a:r>
          </a:p>
        </p:txBody>
      </p:sp>
      <p:cxnSp>
        <p:nvCxnSpPr>
          <p:cNvPr id="52" name="Straight Arrow Connector 51">
            <a:extLst>
              <a:ext uri="{FF2B5EF4-FFF2-40B4-BE49-F238E27FC236}">
                <a16:creationId xmlns:a16="http://schemas.microsoft.com/office/drawing/2014/main" id="{BE01E8DC-2BED-41DF-B0BA-E188871FFE5C}"/>
              </a:ext>
            </a:extLst>
          </p:cNvPr>
          <p:cNvCxnSpPr>
            <a:cxnSpLocks/>
            <a:stCxn id="22" idx="0"/>
            <a:endCxn id="5" idx="2"/>
          </p:cNvCxnSpPr>
          <p:nvPr/>
        </p:nvCxnSpPr>
        <p:spPr>
          <a:xfrm flipV="1">
            <a:off x="9514441" y="2868298"/>
            <a:ext cx="0" cy="9515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AA24497-0FA2-42C5-A7FB-8AD8047B3277}"/>
              </a:ext>
            </a:extLst>
          </p:cNvPr>
          <p:cNvCxnSpPr>
            <a:cxnSpLocks/>
            <a:stCxn id="5" idx="0"/>
            <a:endCxn id="50" idx="2"/>
          </p:cNvCxnSpPr>
          <p:nvPr/>
        </p:nvCxnSpPr>
        <p:spPr>
          <a:xfrm flipV="1">
            <a:off x="9514441" y="1216513"/>
            <a:ext cx="12700" cy="918007"/>
          </a:xfrm>
          <a:prstGeom prst="straightConnector1">
            <a:avLst/>
          </a:prstGeom>
          <a:ln>
            <a:prstDash val="lg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1D187BC3-0578-4FE7-868C-BE0528891B6D}"/>
              </a:ext>
            </a:extLst>
          </p:cNvPr>
          <p:cNvCxnSpPr>
            <a:cxnSpLocks/>
            <a:stCxn id="22" idx="1"/>
            <a:endCxn id="8" idx="3"/>
          </p:cNvCxnSpPr>
          <p:nvPr/>
        </p:nvCxnSpPr>
        <p:spPr>
          <a:xfrm flipH="1">
            <a:off x="7275466" y="4186691"/>
            <a:ext cx="1132664" cy="0"/>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19C36ADA-8B83-4190-BF2D-7776696199EF}"/>
              </a:ext>
            </a:extLst>
          </p:cNvPr>
          <p:cNvCxnSpPr>
            <a:cxnSpLocks/>
            <a:stCxn id="5" idx="1"/>
            <a:endCxn id="4" idx="3"/>
          </p:cNvCxnSpPr>
          <p:nvPr/>
        </p:nvCxnSpPr>
        <p:spPr>
          <a:xfrm rot="10800000">
            <a:off x="3930812" y="847731"/>
            <a:ext cx="4477318" cy="1653678"/>
          </a:xfrm>
          <a:prstGeom prst="bentConnector3">
            <a:avLst>
              <a:gd name="adj1" fmla="val 84083"/>
            </a:avLst>
          </a:prstGeom>
          <a:ln w="3175">
            <a:prstDash val="lgDash"/>
            <a:tailEnd type="triangle" w="lg" len="lg"/>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1CBD3C37-190F-4E45-9C00-A714AD23595B}"/>
              </a:ext>
            </a:extLst>
          </p:cNvPr>
          <p:cNvSpPr txBox="1"/>
          <p:nvPr/>
        </p:nvSpPr>
        <p:spPr>
          <a:xfrm>
            <a:off x="8293457" y="1542226"/>
            <a:ext cx="1172693" cy="369332"/>
          </a:xfrm>
          <a:prstGeom prst="rect">
            <a:avLst/>
          </a:prstGeom>
          <a:noFill/>
        </p:spPr>
        <p:txBody>
          <a:bodyPr wrap="none" rtlCol="0">
            <a:spAutoFit/>
          </a:bodyPr>
          <a:lstStyle/>
          <a:p>
            <a:r>
              <a:rPr lang="en-US" dirty="0"/>
              <a:t>references</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1061142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44494" y="414579"/>
            <a:ext cx="5783314" cy="1321399"/>
          </a:xfrm>
        </p:spPr>
        <p:txBody>
          <a:bodyPr/>
          <a:lstStyle/>
          <a:p>
            <a:r>
              <a:rPr lang="en-US" dirty="0"/>
              <a:t>Microsoft MakeCode</a:t>
            </a:r>
            <a:br>
              <a:rPr lang="en-US" dirty="0"/>
            </a:br>
            <a:r>
              <a:rPr lang="en-US" sz="2745" dirty="0"/>
              <a:t>Hands-on Computing for every student</a:t>
            </a:r>
            <a:endParaRPr lang="en-US" dirty="0"/>
          </a:p>
        </p:txBody>
      </p:sp>
      <p:pic>
        <p:nvPicPr>
          <p:cNvPr id="8" name="Picture 7">
            <a:extLst>
              <a:ext uri="{FF2B5EF4-FFF2-40B4-BE49-F238E27FC236}">
                <a16:creationId xmlns:a16="http://schemas.microsoft.com/office/drawing/2014/main" id="{21E4E542-5F5F-4EDD-AA64-7838078971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679" y="414579"/>
            <a:ext cx="721503" cy="721503"/>
          </a:xfrm>
          <a:prstGeom prst="rect">
            <a:avLst/>
          </a:prstGeom>
        </p:spPr>
      </p:pic>
      <p:sp>
        <p:nvSpPr>
          <p:cNvPr id="7" name="Text Placeholder 1">
            <a:extLst>
              <a:ext uri="{FF2B5EF4-FFF2-40B4-BE49-F238E27FC236}">
                <a16:creationId xmlns:a16="http://schemas.microsoft.com/office/drawing/2014/main" id="{B4FDDDD3-7A29-4577-8B5F-651CCA844DB4}"/>
              </a:ext>
            </a:extLst>
          </p:cNvPr>
          <p:cNvSpPr txBox="1">
            <a:spLocks/>
          </p:cNvSpPr>
          <p:nvPr/>
        </p:nvSpPr>
        <p:spPr>
          <a:xfrm>
            <a:off x="367981" y="2082833"/>
            <a:ext cx="6396993" cy="4425754"/>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solidFill>
                  <a:srgbClr val="0078D7"/>
                </a:solidFill>
                <a:effectLst/>
                <a:uLnTx/>
                <a:uFillTx/>
                <a:latin typeface="Segoe UI Light"/>
                <a:ea typeface="+mn-ea"/>
                <a:cs typeface="+mn-cs"/>
              </a:rPr>
              <a:t>Just works</a:t>
            </a: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 always, everywhere</a:t>
            </a:r>
          </a:p>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Physical computing a more </a:t>
            </a:r>
            <a:r>
              <a:rPr kumimoji="0" lang="en-US" sz="3137" b="0" i="0" u="none" strike="noStrike" kern="1200" cap="none" spc="0" normalizeH="0" baseline="0" noProof="0" dirty="0">
                <a:ln>
                  <a:noFill/>
                </a:ln>
                <a:solidFill>
                  <a:srgbClr val="0078D7"/>
                </a:solidFill>
                <a:effectLst/>
                <a:uLnTx/>
                <a:uFillTx/>
                <a:latin typeface="Segoe UI Light"/>
                <a:ea typeface="+mn-ea"/>
                <a:cs typeface="+mn-cs"/>
              </a:rPr>
              <a:t>inclusive</a:t>
            </a: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 </a:t>
            </a:r>
            <a:r>
              <a:rPr kumimoji="0" lang="en-US" sz="3137" b="0" i="0" u="none" strike="noStrike" kern="1200" cap="none" spc="-59"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approach to CS education</a:t>
            </a:r>
          </a:p>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Path to </a:t>
            </a:r>
            <a:r>
              <a:rPr kumimoji="0" lang="en-US" sz="3137" b="0" i="0" u="none" strike="noStrike" kern="1200" cap="none" spc="0" normalizeH="0" baseline="0" noProof="0" dirty="0">
                <a:ln>
                  <a:noFill/>
                </a:ln>
                <a:solidFill>
                  <a:srgbClr val="0078D7"/>
                </a:solidFill>
                <a:effectLst/>
                <a:uLnTx/>
                <a:uFillTx/>
                <a:latin typeface="Segoe UI Light"/>
                <a:ea typeface="+mn-ea"/>
                <a:cs typeface="+mn-cs"/>
              </a:rPr>
              <a:t>real-world skills</a:t>
            </a:r>
          </a:p>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solidFill>
                  <a:srgbClr val="0078D7"/>
                </a:solidFill>
                <a:effectLst/>
                <a:uLnTx/>
                <a:uFillTx/>
                <a:latin typeface="Segoe UI Light"/>
                <a:ea typeface="+mn-ea"/>
                <a:cs typeface="+mn-cs"/>
              </a:rPr>
              <a:t>Extensible</a:t>
            </a: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 platform for partners</a:t>
            </a:r>
          </a:p>
        </p:txBody>
      </p:sp>
      <p:pic>
        <p:nvPicPr>
          <p:cNvPr id="10" name="Picture 9">
            <a:extLst>
              <a:ext uri="{FF2B5EF4-FFF2-40B4-BE49-F238E27FC236}">
                <a16:creationId xmlns:a16="http://schemas.microsoft.com/office/drawing/2014/main" id="{D0D5152C-71F7-47AD-9FA7-13D40E5FF8D7}"/>
              </a:ext>
            </a:extLst>
          </p:cNvPr>
          <p:cNvPicPr>
            <a:picLocks noChangeAspect="1"/>
          </p:cNvPicPr>
          <p:nvPr/>
        </p:nvPicPr>
        <p:blipFill rotWithShape="1">
          <a:blip r:embed="rId4">
            <a:extLst>
              <a:ext uri="{28A0092B-C50C-407E-A947-70E740481C1C}">
                <a14:useLocalDpi xmlns:a14="http://schemas.microsoft.com/office/drawing/2010/main" val="0"/>
              </a:ext>
            </a:extLst>
          </a:blip>
          <a:srcRect r="497" b="497"/>
          <a:stretch/>
        </p:blipFill>
        <p:spPr>
          <a:xfrm>
            <a:off x="6890643" y="487"/>
            <a:ext cx="5301358" cy="6857027"/>
          </a:xfrm>
          <a:prstGeom prst="rect">
            <a:avLst/>
          </a:prstGeom>
        </p:spPr>
      </p:pic>
    </p:spTree>
    <p:extLst>
      <p:ext uri="{BB962C8B-B14F-4D97-AF65-F5344CB8AC3E}">
        <p14:creationId xmlns:p14="http://schemas.microsoft.com/office/powerpoint/2010/main" val="20634129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E9232-30A2-4E9D-AC1D-38956DEC4310}"/>
              </a:ext>
            </a:extLst>
          </p:cNvPr>
          <p:cNvSpPr>
            <a:spLocks noGrp="1"/>
          </p:cNvSpPr>
          <p:nvPr>
            <p:ph type="title"/>
          </p:nvPr>
        </p:nvSpPr>
        <p:spPr>
          <a:xfrm>
            <a:off x="838200" y="29227"/>
            <a:ext cx="10515600" cy="1325563"/>
          </a:xfrm>
        </p:spPr>
        <p:txBody>
          <a:bodyPr/>
          <a:lstStyle/>
          <a:p>
            <a:r>
              <a:rPr lang="en-US" dirty="0"/>
              <a:t>Compiling C++ for MakeCode</a:t>
            </a:r>
          </a:p>
        </p:txBody>
      </p:sp>
      <p:sp>
        <p:nvSpPr>
          <p:cNvPr id="3" name="Content Placeholder 2">
            <a:extLst>
              <a:ext uri="{FF2B5EF4-FFF2-40B4-BE49-F238E27FC236}">
                <a16:creationId xmlns:a16="http://schemas.microsoft.com/office/drawing/2014/main" id="{7D1EC93D-3872-4AFB-B4E1-253D668BC425}"/>
              </a:ext>
            </a:extLst>
          </p:cNvPr>
          <p:cNvSpPr>
            <a:spLocks noGrp="1"/>
          </p:cNvSpPr>
          <p:nvPr>
            <p:ph idx="1"/>
          </p:nvPr>
        </p:nvSpPr>
        <p:spPr>
          <a:xfrm>
            <a:off x="838200" y="1483507"/>
            <a:ext cx="10515600" cy="4351338"/>
          </a:xfrm>
        </p:spPr>
        <p:txBody>
          <a:bodyPr>
            <a:normAutofit fontScale="77500" lnSpcReduction="20000"/>
          </a:bodyPr>
          <a:lstStyle/>
          <a:p>
            <a:endParaRPr lang="en-US" dirty="0"/>
          </a:p>
          <a:p>
            <a:r>
              <a:rPr lang="en-US" dirty="0"/>
              <a:t>Preprocessing of C++</a:t>
            </a:r>
          </a:p>
          <a:p>
            <a:pPr lvl="1"/>
            <a:r>
              <a:rPr lang="en-US" dirty="0">
                <a:hlinkClick r:id="rId3"/>
              </a:rPr>
              <a:t>https://makecode.com/simshim</a:t>
            </a:r>
            <a:r>
              <a:rPr lang="en-US" dirty="0"/>
              <a:t> </a:t>
            </a:r>
          </a:p>
          <a:p>
            <a:pPr lvl="1"/>
            <a:r>
              <a:rPr lang="en-US" dirty="0"/>
              <a:t>Determines which C++ entities will be visible/exported via TypeScript Declaration File</a:t>
            </a:r>
          </a:p>
          <a:p>
            <a:pPr lvl="1"/>
            <a:endParaRPr lang="en-US" dirty="0"/>
          </a:p>
          <a:p>
            <a:r>
              <a:rPr lang="en-US" dirty="0" err="1"/>
              <a:t>Mosly</a:t>
            </a:r>
            <a:r>
              <a:rPr lang="en-US" dirty="0"/>
              <a:t> 1-1 mappings between C++ and TypeScript entities</a:t>
            </a:r>
          </a:p>
          <a:p>
            <a:pPr lvl="1"/>
            <a:r>
              <a:rPr lang="en-US" dirty="0"/>
              <a:t>bool, number(s), string, </a:t>
            </a:r>
            <a:r>
              <a:rPr lang="en-US" dirty="0" err="1"/>
              <a:t>enums</a:t>
            </a:r>
            <a:endParaRPr lang="en-US" dirty="0"/>
          </a:p>
          <a:p>
            <a:pPr lvl="1"/>
            <a:r>
              <a:rPr lang="en-US" dirty="0"/>
              <a:t>lambdas, functions</a:t>
            </a:r>
          </a:p>
          <a:p>
            <a:pPr lvl="1"/>
            <a:r>
              <a:rPr lang="en-US" dirty="0"/>
              <a:t>namespaces</a:t>
            </a:r>
          </a:p>
          <a:p>
            <a:pPr lvl="1"/>
            <a:r>
              <a:rPr lang="en-US" dirty="0"/>
              <a:t>runtime collections</a:t>
            </a:r>
          </a:p>
          <a:p>
            <a:pPr lvl="1"/>
            <a:r>
              <a:rPr lang="en-US" dirty="0"/>
              <a:t>plus a hack for exposing methods of a C++ class</a:t>
            </a:r>
          </a:p>
          <a:p>
            <a:pPr lvl="1"/>
            <a:endParaRPr lang="en-US" dirty="0"/>
          </a:p>
          <a:p>
            <a:r>
              <a:rPr lang="en-US" dirty="0"/>
              <a:t>Invoke C++ compiler to generate runtime binary</a:t>
            </a:r>
          </a:p>
          <a:p>
            <a:pPr lvl="1"/>
            <a:r>
              <a:rPr lang="en-US" dirty="0"/>
              <a:t>With exported points</a:t>
            </a:r>
          </a:p>
          <a:p>
            <a:pPr lvl="1"/>
            <a:r>
              <a:rPr lang="en-US" dirty="0"/>
              <a:t>Binary incorporated into web app</a:t>
            </a:r>
          </a:p>
          <a:p>
            <a:endParaRPr lang="en-US" dirty="0"/>
          </a:p>
          <a:p>
            <a:pPr marL="0" indent="0">
              <a:buNone/>
            </a:pPr>
            <a:endParaRPr lang="en-US" dirty="0"/>
          </a:p>
          <a:p>
            <a:endParaRPr lang="en-US" dirty="0"/>
          </a:p>
          <a:p>
            <a:endParaRPr lang="en-US" dirty="0"/>
          </a:p>
        </p:txBody>
      </p:sp>
      <p:pic>
        <p:nvPicPr>
          <p:cNvPr id="7" name="Picture 6">
            <a:extLst>
              <a:ext uri="{FF2B5EF4-FFF2-40B4-BE49-F238E27FC236}">
                <a16:creationId xmlns:a16="http://schemas.microsoft.com/office/drawing/2014/main" id="{267B44B9-0ADF-4FEA-8060-AA0156C8B2BF}"/>
              </a:ext>
            </a:extLst>
          </p:cNvPr>
          <p:cNvPicPr>
            <a:picLocks noChangeAspect="1"/>
          </p:cNvPicPr>
          <p:nvPr/>
        </p:nvPicPr>
        <p:blipFill>
          <a:blip r:embed="rId4"/>
          <a:stretch>
            <a:fillRect/>
          </a:stretch>
        </p:blipFill>
        <p:spPr>
          <a:xfrm>
            <a:off x="8275398" y="4731699"/>
            <a:ext cx="3781425" cy="1619250"/>
          </a:xfrm>
          <a:prstGeom prst="rect">
            <a:avLst/>
          </a:prstGeom>
        </p:spPr>
      </p:pic>
    </p:spTree>
    <p:extLst>
      <p:ext uri="{BB962C8B-B14F-4D97-AF65-F5344CB8AC3E}">
        <p14:creationId xmlns:p14="http://schemas.microsoft.com/office/powerpoint/2010/main" val="112341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87876-31AA-4A01-8A51-FACA7B7F534A}"/>
              </a:ext>
            </a:extLst>
          </p:cNvPr>
          <p:cNvSpPr>
            <a:spLocks noGrp="1"/>
          </p:cNvSpPr>
          <p:nvPr>
            <p:ph type="title"/>
          </p:nvPr>
        </p:nvSpPr>
        <p:spPr>
          <a:xfrm>
            <a:off x="667358" y="74141"/>
            <a:ext cx="10515600" cy="1325563"/>
          </a:xfrm>
        </p:spPr>
        <p:txBody>
          <a:bodyPr/>
          <a:lstStyle/>
          <a:p>
            <a:r>
              <a:rPr lang="en-US" dirty="0"/>
              <a:t>Target specific override and shim file</a:t>
            </a:r>
          </a:p>
        </p:txBody>
      </p:sp>
      <p:pic>
        <p:nvPicPr>
          <p:cNvPr id="3" name="Picture 2">
            <a:extLst>
              <a:ext uri="{FF2B5EF4-FFF2-40B4-BE49-F238E27FC236}">
                <a16:creationId xmlns:a16="http://schemas.microsoft.com/office/drawing/2014/main" id="{2FDE4E63-C76F-460E-8646-814D1629BB01}"/>
              </a:ext>
            </a:extLst>
          </p:cNvPr>
          <p:cNvPicPr>
            <a:picLocks noChangeAspect="1"/>
          </p:cNvPicPr>
          <p:nvPr/>
        </p:nvPicPr>
        <p:blipFill>
          <a:blip r:embed="rId2"/>
          <a:stretch>
            <a:fillRect/>
          </a:stretch>
        </p:blipFill>
        <p:spPr>
          <a:xfrm>
            <a:off x="667358" y="2535261"/>
            <a:ext cx="5095875" cy="3533775"/>
          </a:xfrm>
          <a:prstGeom prst="rect">
            <a:avLst/>
          </a:prstGeom>
        </p:spPr>
      </p:pic>
      <p:sp>
        <p:nvSpPr>
          <p:cNvPr id="4" name="Rectangle 3">
            <a:extLst>
              <a:ext uri="{FF2B5EF4-FFF2-40B4-BE49-F238E27FC236}">
                <a16:creationId xmlns:a16="http://schemas.microsoft.com/office/drawing/2014/main" id="{8CA8B708-D5E5-489A-B2AB-5D8BAB9C725B}"/>
              </a:ext>
            </a:extLst>
          </p:cNvPr>
          <p:cNvSpPr/>
          <p:nvPr/>
        </p:nvSpPr>
        <p:spPr>
          <a:xfrm>
            <a:off x="667358" y="1524170"/>
            <a:ext cx="6096000" cy="646331"/>
          </a:xfrm>
          <a:prstGeom prst="rect">
            <a:avLst/>
          </a:prstGeom>
        </p:spPr>
        <p:txBody>
          <a:bodyPr>
            <a:spAutoFit/>
          </a:bodyPr>
          <a:lstStyle/>
          <a:p>
            <a:r>
              <a:rPr lang="en-US" dirty="0">
                <a:hlinkClick r:id="rId3"/>
              </a:rPr>
              <a:t>https://github.com/Microsoft/pxt-adafruit/blob/master/libs/accelerometer/axis.h</a:t>
            </a:r>
            <a:r>
              <a:rPr lang="en-US" dirty="0"/>
              <a:t> </a:t>
            </a:r>
          </a:p>
        </p:txBody>
      </p:sp>
      <p:sp>
        <p:nvSpPr>
          <p:cNvPr id="5" name="Rectangle 4">
            <a:extLst>
              <a:ext uri="{FF2B5EF4-FFF2-40B4-BE49-F238E27FC236}">
                <a16:creationId xmlns:a16="http://schemas.microsoft.com/office/drawing/2014/main" id="{0429F711-DF40-4AA3-854E-3AA39EF22EDE}"/>
              </a:ext>
            </a:extLst>
          </p:cNvPr>
          <p:cNvSpPr/>
          <p:nvPr/>
        </p:nvSpPr>
        <p:spPr>
          <a:xfrm>
            <a:off x="5828271" y="1524170"/>
            <a:ext cx="6096000" cy="646331"/>
          </a:xfrm>
          <a:prstGeom prst="rect">
            <a:avLst/>
          </a:prstGeom>
        </p:spPr>
        <p:txBody>
          <a:bodyPr>
            <a:spAutoFit/>
          </a:bodyPr>
          <a:lstStyle/>
          <a:p>
            <a:r>
              <a:rPr lang="en-US" dirty="0">
                <a:hlinkClick r:id="rId4"/>
              </a:rPr>
              <a:t>https://github.com/Microsoft/pxt-adafruit/blob/master/libs/accelerometer/shims.d.ts</a:t>
            </a:r>
            <a:r>
              <a:rPr lang="en-US" dirty="0"/>
              <a:t> </a:t>
            </a:r>
          </a:p>
        </p:txBody>
      </p:sp>
      <p:pic>
        <p:nvPicPr>
          <p:cNvPr id="6" name="Picture 5">
            <a:extLst>
              <a:ext uri="{FF2B5EF4-FFF2-40B4-BE49-F238E27FC236}">
                <a16:creationId xmlns:a16="http://schemas.microsoft.com/office/drawing/2014/main" id="{C8D3E653-4E1B-4DC4-BCBB-EA41B2242E05}"/>
              </a:ext>
            </a:extLst>
          </p:cNvPr>
          <p:cNvPicPr>
            <a:picLocks noChangeAspect="1"/>
          </p:cNvPicPr>
          <p:nvPr/>
        </p:nvPicPr>
        <p:blipFill>
          <a:blip r:embed="rId5"/>
          <a:stretch>
            <a:fillRect/>
          </a:stretch>
        </p:blipFill>
        <p:spPr>
          <a:xfrm>
            <a:off x="5925158" y="2535261"/>
            <a:ext cx="5731077" cy="3633428"/>
          </a:xfrm>
          <a:prstGeom prst="rect">
            <a:avLst/>
          </a:prstGeom>
        </p:spPr>
      </p:pic>
    </p:spTree>
    <p:extLst>
      <p:ext uri="{BB962C8B-B14F-4D97-AF65-F5344CB8AC3E}">
        <p14:creationId xmlns:p14="http://schemas.microsoft.com/office/powerpoint/2010/main" val="15934520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A6463-DDD8-4211-8115-794A8935523E}"/>
              </a:ext>
            </a:extLst>
          </p:cNvPr>
          <p:cNvSpPr>
            <a:spLocks noGrp="1"/>
          </p:cNvSpPr>
          <p:nvPr>
            <p:ph type="title"/>
          </p:nvPr>
        </p:nvSpPr>
        <p:spPr/>
        <p:txBody>
          <a:bodyPr/>
          <a:lstStyle/>
          <a:p>
            <a:r>
              <a:rPr lang="en-US" dirty="0"/>
              <a:t>MakeCode GitHub repos</a:t>
            </a:r>
          </a:p>
        </p:txBody>
      </p:sp>
      <p:sp>
        <p:nvSpPr>
          <p:cNvPr id="3" name="Content Placeholder 2">
            <a:extLst>
              <a:ext uri="{FF2B5EF4-FFF2-40B4-BE49-F238E27FC236}">
                <a16:creationId xmlns:a16="http://schemas.microsoft.com/office/drawing/2014/main" id="{DCDEBD8C-2243-47C9-8D4A-03E0E715E20E}"/>
              </a:ext>
            </a:extLst>
          </p:cNvPr>
          <p:cNvSpPr>
            <a:spLocks noGrp="1"/>
          </p:cNvSpPr>
          <p:nvPr>
            <p:ph idx="1"/>
          </p:nvPr>
        </p:nvSpPr>
        <p:spPr/>
        <p:txBody>
          <a:bodyPr>
            <a:normAutofit lnSpcReduction="10000"/>
          </a:bodyPr>
          <a:lstStyle/>
          <a:p>
            <a:r>
              <a:rPr lang="en-US" dirty="0"/>
              <a:t>Framework and support</a:t>
            </a:r>
          </a:p>
          <a:p>
            <a:pPr lvl="1"/>
            <a:r>
              <a:rPr lang="en-US" dirty="0">
                <a:hlinkClick r:id="rId2"/>
              </a:rPr>
              <a:t>https://github.com/Microsoft/pxt</a:t>
            </a:r>
            <a:r>
              <a:rPr lang="en-US" dirty="0"/>
              <a:t> </a:t>
            </a:r>
          </a:p>
          <a:p>
            <a:pPr lvl="1"/>
            <a:r>
              <a:rPr lang="en-US" dirty="0">
                <a:hlinkClick r:id="rId3"/>
              </a:rPr>
              <a:t>https://github.com/Microsoft/pxt-blockly</a:t>
            </a:r>
            <a:endParaRPr lang="en-US" dirty="0"/>
          </a:p>
          <a:p>
            <a:pPr lvl="1"/>
            <a:r>
              <a:rPr lang="en-US" dirty="0">
                <a:hlinkClick r:id="rId4"/>
              </a:rPr>
              <a:t>https://github.com/Microsoft/pxt-monaco-typescript</a:t>
            </a:r>
            <a:r>
              <a:rPr lang="en-US" dirty="0"/>
              <a:t> </a:t>
            </a:r>
          </a:p>
          <a:p>
            <a:pPr lvl="1"/>
            <a:r>
              <a:rPr lang="en-US" dirty="0">
                <a:hlinkClick r:id="rId5"/>
              </a:rPr>
              <a:t>https://github.com/Microsoft/pxt-common-packages</a:t>
            </a:r>
            <a:r>
              <a:rPr lang="en-US" dirty="0"/>
              <a:t> (CODAL-specific)</a:t>
            </a:r>
          </a:p>
          <a:p>
            <a:pPr lvl="1"/>
            <a:endParaRPr lang="en-US" dirty="0"/>
          </a:p>
          <a:p>
            <a:r>
              <a:rPr lang="en-US" dirty="0"/>
              <a:t>Targets</a:t>
            </a:r>
          </a:p>
          <a:p>
            <a:pPr lvl="1"/>
            <a:r>
              <a:rPr lang="en-US" dirty="0">
                <a:hlinkClick r:id="rId6"/>
              </a:rPr>
              <a:t>https://github.com/Microsoft/pxt-adafruit</a:t>
            </a:r>
            <a:r>
              <a:rPr lang="en-US" dirty="0"/>
              <a:t> </a:t>
            </a:r>
          </a:p>
          <a:p>
            <a:pPr lvl="1"/>
            <a:r>
              <a:rPr lang="en-US" dirty="0">
                <a:hlinkClick r:id="rId7"/>
              </a:rPr>
              <a:t>https://github.com/Microsoft/pxt-microbit</a:t>
            </a:r>
            <a:endParaRPr lang="en-US" dirty="0"/>
          </a:p>
          <a:p>
            <a:pPr lvl="1"/>
            <a:r>
              <a:rPr lang="en-US" dirty="0">
                <a:hlinkClick r:id="rId8"/>
              </a:rPr>
              <a:t>https://github.com/Microsoft/pxt-maker</a:t>
            </a:r>
            <a:endParaRPr lang="en-US" dirty="0"/>
          </a:p>
          <a:p>
            <a:pPr lvl="1"/>
            <a:r>
              <a:rPr lang="en-US" dirty="0">
                <a:hlinkClick r:id="rId9"/>
              </a:rPr>
              <a:t>https://github.com/Microsoft/pxt-chibitronics</a:t>
            </a:r>
            <a:r>
              <a:rPr lang="en-US" dirty="0"/>
              <a:t> </a:t>
            </a:r>
          </a:p>
          <a:p>
            <a:pPr lvl="1"/>
            <a:endParaRPr lang="en-US" dirty="0"/>
          </a:p>
          <a:p>
            <a:pPr lvl="1"/>
            <a:endParaRPr lang="en-US" dirty="0"/>
          </a:p>
        </p:txBody>
      </p:sp>
    </p:spTree>
    <p:extLst>
      <p:ext uri="{BB962C8B-B14F-4D97-AF65-F5344CB8AC3E}">
        <p14:creationId xmlns:p14="http://schemas.microsoft.com/office/powerpoint/2010/main" val="4578237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624-64A0-4CC8-9845-485F70A9C7B0}"/>
              </a:ext>
            </a:extLst>
          </p:cNvPr>
          <p:cNvSpPr>
            <a:spLocks noGrp="1"/>
          </p:cNvSpPr>
          <p:nvPr>
            <p:ph type="title"/>
          </p:nvPr>
        </p:nvSpPr>
        <p:spPr/>
        <p:txBody>
          <a:bodyPr/>
          <a:lstStyle/>
          <a:p>
            <a:r>
              <a:rPr lang="en-US" dirty="0"/>
              <a:t>2. From Blocky to TypeScript to Binary (C++)</a:t>
            </a:r>
            <a:br>
              <a:rPr lang="en-US" dirty="0"/>
            </a:br>
            <a:endParaRPr lang="en-US" dirty="0"/>
          </a:p>
        </p:txBody>
      </p:sp>
      <p:sp>
        <p:nvSpPr>
          <p:cNvPr id="3" name="Content Placeholder 2">
            <a:extLst>
              <a:ext uri="{FF2B5EF4-FFF2-40B4-BE49-F238E27FC236}">
                <a16:creationId xmlns:a16="http://schemas.microsoft.com/office/drawing/2014/main" id="{199F95D3-AA98-42C1-B82F-3B91E52A8507}"/>
              </a:ext>
            </a:extLst>
          </p:cNvPr>
          <p:cNvSpPr>
            <a:spLocks noGrp="1"/>
          </p:cNvSpPr>
          <p:nvPr>
            <p:ph idx="1"/>
          </p:nvPr>
        </p:nvSpPr>
        <p:spPr/>
        <p:txBody>
          <a:bodyPr>
            <a:normAutofit/>
          </a:bodyPr>
          <a:lstStyle/>
          <a:p>
            <a:r>
              <a:rPr lang="en-US" dirty="0"/>
              <a:t>Static TypeScript</a:t>
            </a:r>
          </a:p>
          <a:p>
            <a:endParaRPr lang="en-US" dirty="0"/>
          </a:p>
          <a:p>
            <a:r>
              <a:rPr lang="en-US" dirty="0"/>
              <a:t>Blocky to Static TypeScript</a:t>
            </a:r>
          </a:p>
          <a:p>
            <a:endParaRPr lang="en-US" dirty="0">
              <a:hlinkClick r:id="rId2"/>
            </a:endParaRPr>
          </a:p>
          <a:p>
            <a:r>
              <a:rPr lang="en-US" dirty="0"/>
              <a:t>Compiling Static TypeScript to Machine Code</a:t>
            </a:r>
          </a:p>
          <a:p>
            <a:pPr marL="457200" lvl="1" indent="0">
              <a:buNone/>
            </a:pPr>
            <a:endParaRPr lang="en-US" dirty="0"/>
          </a:p>
          <a:p>
            <a:pPr lvl="1"/>
            <a:endParaRPr lang="en-US" dirty="0"/>
          </a:p>
        </p:txBody>
      </p:sp>
    </p:spTree>
    <p:extLst>
      <p:ext uri="{BB962C8B-B14F-4D97-AF65-F5344CB8AC3E}">
        <p14:creationId xmlns:p14="http://schemas.microsoft.com/office/powerpoint/2010/main" val="718709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400" b="0"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Static TypeScript</a:t>
            </a:r>
            <a:endPar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endParaRPr>
          </a:p>
        </p:txBody>
      </p:sp>
      <p:sp>
        <p:nvSpPr>
          <p:cNvPr id="6" name="Text Placeholder 1"/>
          <p:cNvSpPr>
            <a:spLocks noGrp="1"/>
          </p:cNvSpPr>
          <p:nvPr>
            <p:ph type="body" sz="quarter" idx="10"/>
          </p:nvPr>
        </p:nvSpPr>
        <p:spPr>
          <a:xfrm>
            <a:off x="269239" y="1189177"/>
            <a:ext cx="11653523" cy="5187061"/>
          </a:xfrm>
        </p:spPr>
        <p:txBody>
          <a:bodyPr/>
          <a:lstStyle/>
          <a:p>
            <a:r>
              <a:rPr lang="en-US" dirty="0"/>
              <a:t>Considerations</a:t>
            </a:r>
          </a:p>
          <a:p>
            <a:pPr lvl="1"/>
            <a:r>
              <a:rPr lang="en-US" dirty="0"/>
              <a:t>Compile for low-memory footprint</a:t>
            </a:r>
          </a:p>
          <a:p>
            <a:pPr lvl="1"/>
            <a:r>
              <a:rPr lang="en-US" dirty="0"/>
              <a:t>Link against pre-compiled C++ runtime</a:t>
            </a:r>
          </a:p>
          <a:p>
            <a:pPr lvl="1"/>
            <a:r>
              <a:rPr lang="en-US" dirty="0"/>
              <a:t>All types known at compile time, no runtime checks</a:t>
            </a:r>
          </a:p>
          <a:p>
            <a:endParaRPr lang="en-US" dirty="0"/>
          </a:p>
          <a:p>
            <a:r>
              <a:rPr lang="en-US" dirty="0"/>
              <a:t>TypeScript without the </a:t>
            </a:r>
            <a:r>
              <a:rPr lang="en-US" u="sng" dirty="0"/>
              <a:t>Any</a:t>
            </a:r>
            <a:r>
              <a:rPr lang="en-US" dirty="0"/>
              <a:t> type and “bad parts”</a:t>
            </a:r>
          </a:p>
          <a:p>
            <a:pPr lvl="1"/>
            <a:r>
              <a:rPr lang="en-US" dirty="0"/>
              <a:t>a </a:t>
            </a:r>
            <a:r>
              <a:rPr lang="en-US" u="sng" dirty="0"/>
              <a:t>subset</a:t>
            </a:r>
            <a:r>
              <a:rPr lang="en-US" dirty="0"/>
              <a:t> of TypeScript, with some type substitutions (number -&gt; int32)</a:t>
            </a:r>
          </a:p>
          <a:p>
            <a:pPr lvl="1"/>
            <a:r>
              <a:rPr lang="en-US" dirty="0"/>
              <a:t>excludes</a:t>
            </a:r>
          </a:p>
          <a:p>
            <a:pPr lvl="2"/>
            <a:r>
              <a:rPr lang="en-US" dirty="0"/>
              <a:t>the </a:t>
            </a:r>
            <a:r>
              <a:rPr lang="en-US" b="1" dirty="0" err="1"/>
              <a:t>eval</a:t>
            </a:r>
            <a:r>
              <a:rPr lang="en-US" dirty="0"/>
              <a:t> function, the </a:t>
            </a:r>
            <a:r>
              <a:rPr lang="en-US" b="1" dirty="0"/>
              <a:t>with</a:t>
            </a:r>
            <a:r>
              <a:rPr lang="en-US" dirty="0"/>
              <a:t> statement, the </a:t>
            </a:r>
            <a:r>
              <a:rPr lang="en-US" b="1" dirty="0" err="1"/>
              <a:t>typeof</a:t>
            </a:r>
            <a:r>
              <a:rPr lang="en-US" dirty="0"/>
              <a:t> expression</a:t>
            </a:r>
            <a:r>
              <a:rPr lang="en-US" sz="1008" dirty="0"/>
              <a:t> </a:t>
            </a:r>
          </a:p>
          <a:p>
            <a:pPr lvl="2"/>
            <a:r>
              <a:rPr lang="en-US" dirty="0"/>
              <a:t>type assertions, </a:t>
            </a:r>
            <a:r>
              <a:rPr lang="en-US" b="1" dirty="0" err="1"/>
              <a:t>var</a:t>
            </a:r>
            <a:r>
              <a:rPr lang="en-US" dirty="0"/>
              <a:t> statement</a:t>
            </a:r>
          </a:p>
          <a:p>
            <a:pPr lvl="2"/>
            <a:r>
              <a:rPr lang="en-US" dirty="0"/>
              <a:t>access to prototype property and computed properties</a:t>
            </a:r>
          </a:p>
          <a:p>
            <a:pPr lvl="2"/>
            <a:r>
              <a:rPr lang="en-US" dirty="0"/>
              <a:t>access to the “</a:t>
            </a:r>
            <a:r>
              <a:rPr lang="en-US" b="1" dirty="0"/>
              <a:t>this</a:t>
            </a:r>
            <a:r>
              <a:rPr lang="en-US" dirty="0"/>
              <a:t>” pointer outside of a class</a:t>
            </a:r>
          </a:p>
        </p:txBody>
      </p:sp>
    </p:spTree>
    <p:extLst>
      <p:ext uri="{BB962C8B-B14F-4D97-AF65-F5344CB8AC3E}">
        <p14:creationId xmlns:p14="http://schemas.microsoft.com/office/powerpoint/2010/main" val="427677816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400" b="0"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What’s Left in Static TypeScript?</a:t>
            </a:r>
            <a:endPar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endParaRPr>
          </a:p>
        </p:txBody>
      </p:sp>
      <p:sp>
        <p:nvSpPr>
          <p:cNvPr id="6" name="Text Placeholder 1"/>
          <p:cNvSpPr>
            <a:spLocks noGrp="1"/>
          </p:cNvSpPr>
          <p:nvPr>
            <p:ph type="body" sz="quarter" idx="10"/>
          </p:nvPr>
        </p:nvSpPr>
        <p:spPr>
          <a:xfrm>
            <a:off x="269239" y="1189177"/>
            <a:ext cx="11653523" cy="5452711"/>
          </a:xfrm>
        </p:spPr>
        <p:txBody>
          <a:bodyPr/>
          <a:lstStyle/>
          <a:p>
            <a:r>
              <a:rPr lang="en-US" dirty="0"/>
              <a:t>standard </a:t>
            </a:r>
            <a:r>
              <a:rPr lang="en-US" b="1" dirty="0"/>
              <a:t>control-flow</a:t>
            </a:r>
            <a:r>
              <a:rPr lang="en-US" dirty="0"/>
              <a:t> </a:t>
            </a:r>
            <a:r>
              <a:rPr lang="en-US" b="1" dirty="0"/>
              <a:t>statements</a:t>
            </a:r>
            <a:endParaRPr lang="en-US" dirty="0"/>
          </a:p>
          <a:p>
            <a:r>
              <a:rPr lang="en-US" b="1" dirty="0"/>
              <a:t>let</a:t>
            </a:r>
            <a:r>
              <a:rPr lang="en-US" dirty="0"/>
              <a:t> and </a:t>
            </a:r>
            <a:r>
              <a:rPr lang="en-US" b="1" dirty="0" err="1"/>
              <a:t>const</a:t>
            </a:r>
            <a:r>
              <a:rPr lang="en-US" b="1" dirty="0"/>
              <a:t>: </a:t>
            </a:r>
            <a:r>
              <a:rPr lang="en-US" dirty="0"/>
              <a:t>lexically-scoped variable declarations </a:t>
            </a:r>
          </a:p>
          <a:p>
            <a:pPr lvl="0"/>
            <a:endParaRPr lang="en-US" b="1" dirty="0"/>
          </a:p>
          <a:p>
            <a:pPr lvl="0"/>
            <a:r>
              <a:rPr lang="en-US" b="1" dirty="0"/>
              <a:t>functions</a:t>
            </a:r>
            <a:r>
              <a:rPr lang="en-US" dirty="0"/>
              <a:t> (nested) and lambdas</a:t>
            </a:r>
            <a:endParaRPr lang="en-US" b="1" dirty="0"/>
          </a:p>
          <a:p>
            <a:pPr lvl="0"/>
            <a:r>
              <a:rPr lang="en-US" b="1" dirty="0"/>
              <a:t>classes</a:t>
            </a:r>
            <a:r>
              <a:rPr lang="en-US" dirty="0"/>
              <a:t> with instance fields, methods and constructors</a:t>
            </a:r>
          </a:p>
          <a:p>
            <a:pPr lvl="0"/>
            <a:r>
              <a:rPr lang="en-US" b="1" dirty="0"/>
              <a:t>interfaces</a:t>
            </a:r>
          </a:p>
          <a:p>
            <a:pPr lvl="0"/>
            <a:r>
              <a:rPr lang="en-US" b="1" dirty="0"/>
              <a:t>generic</a:t>
            </a:r>
            <a:r>
              <a:rPr lang="en-US" dirty="0"/>
              <a:t> classes, methods, and functions for code reuse</a:t>
            </a:r>
          </a:p>
          <a:p>
            <a:r>
              <a:rPr lang="en-US" b="1" dirty="0"/>
              <a:t>namespaces</a:t>
            </a:r>
          </a:p>
          <a:p>
            <a:pPr lvl="0"/>
            <a:endParaRPr lang="en-US" dirty="0"/>
          </a:p>
        </p:txBody>
      </p:sp>
    </p:spTree>
    <p:extLst>
      <p:ext uri="{BB962C8B-B14F-4D97-AF65-F5344CB8AC3E}">
        <p14:creationId xmlns:p14="http://schemas.microsoft.com/office/powerpoint/2010/main" val="30580910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624-64A0-4CC8-9845-485F70A9C7B0}"/>
              </a:ext>
            </a:extLst>
          </p:cNvPr>
          <p:cNvSpPr>
            <a:spLocks noGrp="1"/>
          </p:cNvSpPr>
          <p:nvPr>
            <p:ph type="title"/>
          </p:nvPr>
        </p:nvSpPr>
        <p:spPr/>
        <p:txBody>
          <a:bodyPr>
            <a:normAutofit/>
          </a:bodyPr>
          <a:lstStyle/>
          <a:p>
            <a:r>
              <a:rPr lang="en-US" dirty="0"/>
              <a:t>Blocky to Static TypeScript</a:t>
            </a:r>
            <a:br>
              <a:rPr lang="en-US" dirty="0"/>
            </a:br>
            <a:endParaRPr lang="en-US" dirty="0"/>
          </a:p>
        </p:txBody>
      </p:sp>
      <p:sp>
        <p:nvSpPr>
          <p:cNvPr id="3" name="Content Placeholder 2">
            <a:extLst>
              <a:ext uri="{FF2B5EF4-FFF2-40B4-BE49-F238E27FC236}">
                <a16:creationId xmlns:a16="http://schemas.microsoft.com/office/drawing/2014/main" id="{199F95D3-AA98-42C1-B82F-3B91E52A8507}"/>
              </a:ext>
            </a:extLst>
          </p:cNvPr>
          <p:cNvSpPr>
            <a:spLocks noGrp="1"/>
          </p:cNvSpPr>
          <p:nvPr>
            <p:ph idx="1"/>
          </p:nvPr>
        </p:nvSpPr>
        <p:spPr/>
        <p:txBody>
          <a:bodyPr>
            <a:normAutofit/>
          </a:bodyPr>
          <a:lstStyle/>
          <a:p>
            <a:pPr marL="457200" lvl="1" indent="0">
              <a:buNone/>
            </a:pPr>
            <a:endParaRPr lang="en-US" dirty="0"/>
          </a:p>
          <a:p>
            <a:r>
              <a:rPr lang="en-US" dirty="0" err="1"/>
              <a:t>Blockly</a:t>
            </a:r>
            <a:r>
              <a:rPr lang="en-US" dirty="0"/>
              <a:t> has limited notion of type</a:t>
            </a:r>
          </a:p>
          <a:p>
            <a:endParaRPr lang="en-US" dirty="0"/>
          </a:p>
          <a:p>
            <a:r>
              <a:rPr lang="en-US" dirty="0"/>
              <a:t>Perform </a:t>
            </a:r>
            <a:r>
              <a:rPr lang="en-US" dirty="0" err="1"/>
              <a:t>Hindley</a:t>
            </a:r>
            <a:r>
              <a:rPr lang="en-US" dirty="0"/>
              <a:t>-Milner type inference over </a:t>
            </a:r>
            <a:r>
              <a:rPr lang="en-US" dirty="0" err="1"/>
              <a:t>Blockly</a:t>
            </a:r>
            <a:r>
              <a:rPr lang="en-US" dirty="0"/>
              <a:t> AST</a:t>
            </a:r>
          </a:p>
          <a:p>
            <a:endParaRPr lang="en-US" dirty="0"/>
          </a:p>
          <a:p>
            <a:r>
              <a:rPr lang="en-US" dirty="0"/>
              <a:t>Type errors possible in </a:t>
            </a:r>
            <a:r>
              <a:rPr lang="en-US" dirty="0" err="1"/>
              <a:t>Blockly</a:t>
            </a:r>
            <a:r>
              <a:rPr lang="en-US" dirty="0"/>
              <a:t>, but very rare</a:t>
            </a:r>
          </a:p>
        </p:txBody>
      </p:sp>
    </p:spTree>
    <p:extLst>
      <p:ext uri="{BB962C8B-B14F-4D97-AF65-F5344CB8AC3E}">
        <p14:creationId xmlns:p14="http://schemas.microsoft.com/office/powerpoint/2010/main" val="14321146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624-64A0-4CC8-9845-485F70A9C7B0}"/>
              </a:ext>
            </a:extLst>
          </p:cNvPr>
          <p:cNvSpPr>
            <a:spLocks noGrp="1"/>
          </p:cNvSpPr>
          <p:nvPr>
            <p:ph type="title"/>
          </p:nvPr>
        </p:nvSpPr>
        <p:spPr/>
        <p:txBody>
          <a:bodyPr>
            <a:normAutofit/>
          </a:bodyPr>
          <a:lstStyle/>
          <a:p>
            <a:r>
              <a:rPr lang="en-US" dirty="0"/>
              <a:t>Static TypeScript to Machine Code</a:t>
            </a:r>
          </a:p>
        </p:txBody>
      </p:sp>
      <p:sp>
        <p:nvSpPr>
          <p:cNvPr id="3" name="Content Placeholder 2">
            <a:extLst>
              <a:ext uri="{FF2B5EF4-FFF2-40B4-BE49-F238E27FC236}">
                <a16:creationId xmlns:a16="http://schemas.microsoft.com/office/drawing/2014/main" id="{199F95D3-AA98-42C1-B82F-3B91E52A8507}"/>
              </a:ext>
            </a:extLst>
          </p:cNvPr>
          <p:cNvSpPr>
            <a:spLocks noGrp="1"/>
          </p:cNvSpPr>
          <p:nvPr>
            <p:ph idx="1"/>
          </p:nvPr>
        </p:nvSpPr>
        <p:spPr/>
        <p:txBody>
          <a:bodyPr>
            <a:normAutofit/>
          </a:bodyPr>
          <a:lstStyle/>
          <a:p>
            <a:r>
              <a:rPr lang="en-US" dirty="0"/>
              <a:t>TypeScript language service -&gt; typed AST</a:t>
            </a:r>
          </a:p>
          <a:p>
            <a:endParaRPr lang="en-US" dirty="0"/>
          </a:p>
          <a:p>
            <a:r>
              <a:rPr lang="en-US" dirty="0"/>
              <a:t>Extra checks for Static TypeScript subset</a:t>
            </a:r>
          </a:p>
          <a:p>
            <a:endParaRPr lang="en-US" dirty="0"/>
          </a:p>
          <a:p>
            <a:r>
              <a:rPr lang="en-US" dirty="0"/>
              <a:t>AST -&gt; IR -&gt; Assembly -&gt; Machine Code</a:t>
            </a:r>
          </a:p>
          <a:p>
            <a:endParaRPr lang="en-US" dirty="0"/>
          </a:p>
          <a:p>
            <a:r>
              <a:rPr lang="en-US" dirty="0"/>
              <a:t>Tree shaking of AST to remove all unneeded STS code</a:t>
            </a:r>
          </a:p>
          <a:p>
            <a:endParaRPr lang="en-US" dirty="0"/>
          </a:p>
          <a:p>
            <a:endParaRPr lang="en-US" dirty="0"/>
          </a:p>
        </p:txBody>
      </p:sp>
    </p:spTree>
    <p:extLst>
      <p:ext uri="{BB962C8B-B14F-4D97-AF65-F5344CB8AC3E}">
        <p14:creationId xmlns:p14="http://schemas.microsoft.com/office/powerpoint/2010/main" val="32160199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BF941-B92D-422B-9363-E1ADFC6FD3F0}"/>
              </a:ext>
            </a:extLst>
          </p:cNvPr>
          <p:cNvSpPr>
            <a:spLocks noGrp="1"/>
          </p:cNvSpPr>
          <p:nvPr>
            <p:ph type="title"/>
          </p:nvPr>
        </p:nvSpPr>
        <p:spPr/>
        <p:txBody>
          <a:bodyPr/>
          <a:lstStyle/>
          <a:p>
            <a:r>
              <a:rPr lang="en-US" dirty="0"/>
              <a:t>Compiler and Runtime</a:t>
            </a:r>
          </a:p>
        </p:txBody>
      </p:sp>
      <p:sp>
        <p:nvSpPr>
          <p:cNvPr id="3" name="Content Placeholder 2">
            <a:extLst>
              <a:ext uri="{FF2B5EF4-FFF2-40B4-BE49-F238E27FC236}">
                <a16:creationId xmlns:a16="http://schemas.microsoft.com/office/drawing/2014/main" id="{46E570F1-5C3D-4FE8-BACB-1DB184ED4943}"/>
              </a:ext>
            </a:extLst>
          </p:cNvPr>
          <p:cNvSpPr>
            <a:spLocks noGrp="1"/>
          </p:cNvSpPr>
          <p:nvPr>
            <p:ph idx="1"/>
          </p:nvPr>
        </p:nvSpPr>
        <p:spPr/>
        <p:txBody>
          <a:bodyPr>
            <a:normAutofit fontScale="92500"/>
          </a:bodyPr>
          <a:lstStyle/>
          <a:p>
            <a:r>
              <a:rPr lang="en-US" dirty="0"/>
              <a:t>Tagged integers, boxing to move to doubles (JavaScript)</a:t>
            </a:r>
          </a:p>
          <a:p>
            <a:r>
              <a:rPr lang="en-US" dirty="0"/>
              <a:t>Automatic conversion from STS numbers to various C++ types in glue code</a:t>
            </a:r>
          </a:p>
          <a:p>
            <a:r>
              <a:rPr lang="en-US" dirty="0"/>
              <a:t>Reference counting, closures</a:t>
            </a:r>
          </a:p>
          <a:p>
            <a:r>
              <a:rPr lang="en-US" dirty="0" err="1"/>
              <a:t>Vtable</a:t>
            </a:r>
            <a:r>
              <a:rPr lang="en-US" dirty="0"/>
              <a:t>-based layout of (nominally typed) classes</a:t>
            </a:r>
          </a:p>
          <a:p>
            <a:pPr lvl="0"/>
            <a:r>
              <a:rPr lang="en-US" dirty="0"/>
              <a:t>Interfaces (i.e., multiple inheritance)</a:t>
            </a:r>
          </a:p>
          <a:p>
            <a:pPr lvl="1"/>
            <a:r>
              <a:rPr lang="en-US" dirty="0"/>
              <a:t>per-method, so classes do not have to declare they implement a particular interface</a:t>
            </a:r>
          </a:p>
          <a:p>
            <a:pPr lvl="0"/>
            <a:r>
              <a:rPr lang="en-US" dirty="0"/>
              <a:t>Generics, through code duplication for now</a:t>
            </a:r>
          </a:p>
          <a:p>
            <a:pPr lvl="0"/>
            <a:r>
              <a:rPr lang="en-US" dirty="0"/>
              <a:t>Many ES6 features (for-in, lambdas, get/set accessors, etc.)</a:t>
            </a:r>
          </a:p>
          <a:p>
            <a:pPr lvl="0"/>
            <a:r>
              <a:rPr lang="en-US" dirty="0"/>
              <a:t>Custom debugger support for both native and JS compilers</a:t>
            </a:r>
          </a:p>
        </p:txBody>
      </p:sp>
      <p:sp>
        <p:nvSpPr>
          <p:cNvPr id="4" name="Rectangle 3">
            <a:extLst>
              <a:ext uri="{FF2B5EF4-FFF2-40B4-BE49-F238E27FC236}">
                <a16:creationId xmlns:a16="http://schemas.microsoft.com/office/drawing/2014/main" id="{D7969236-AE3D-4CE5-9362-48D5D4C8639B}"/>
              </a:ext>
            </a:extLst>
          </p:cNvPr>
          <p:cNvSpPr/>
          <p:nvPr/>
        </p:nvSpPr>
        <p:spPr>
          <a:xfrm>
            <a:off x="3782008" y="6402651"/>
            <a:ext cx="12347510" cy="369332"/>
          </a:xfrm>
          <a:prstGeom prst="rect">
            <a:avLst/>
          </a:prstGeom>
        </p:spPr>
        <p:txBody>
          <a:bodyPr wrap="square">
            <a:spAutoFit/>
          </a:bodyPr>
          <a:lstStyle/>
          <a:p>
            <a:r>
              <a:rPr lang="en-US" dirty="0">
                <a:hlinkClick r:id="rId2"/>
              </a:rPr>
              <a:t>https://github.com/Microsoft/pxt-common-packages/blob/master/libs/base/pxtbase.h</a:t>
            </a:r>
            <a:r>
              <a:rPr lang="en-US" dirty="0"/>
              <a:t> </a:t>
            </a:r>
          </a:p>
        </p:txBody>
      </p:sp>
    </p:spTree>
    <p:extLst>
      <p:ext uri="{BB962C8B-B14F-4D97-AF65-F5344CB8AC3E}">
        <p14:creationId xmlns:p14="http://schemas.microsoft.com/office/powerpoint/2010/main" val="12044930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7AB84A06-B5B9-4D1E-95B6-9117F3A9F2DA}"/>
              </a:ext>
            </a:extLst>
          </p:cNvPr>
          <p:cNvSpPr/>
          <p:nvPr/>
        </p:nvSpPr>
        <p:spPr>
          <a:xfrm>
            <a:off x="3369380" y="364435"/>
            <a:ext cx="4294294" cy="3447627"/>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5" name="Oval 4">
            <a:extLst>
              <a:ext uri="{FF2B5EF4-FFF2-40B4-BE49-F238E27FC236}">
                <a16:creationId xmlns:a16="http://schemas.microsoft.com/office/drawing/2014/main" id="{9E07E098-7595-4544-875B-991914708D61}"/>
              </a:ext>
            </a:extLst>
          </p:cNvPr>
          <p:cNvSpPr/>
          <p:nvPr/>
        </p:nvSpPr>
        <p:spPr>
          <a:xfrm>
            <a:off x="3369380" y="2491067"/>
            <a:ext cx="4294294" cy="3447627"/>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1CEE679-A56D-483E-B210-05892C0CB14E}"/>
              </a:ext>
            </a:extLst>
          </p:cNvPr>
          <p:cNvSpPr txBox="1"/>
          <p:nvPr/>
        </p:nvSpPr>
        <p:spPr>
          <a:xfrm>
            <a:off x="4986538" y="2029947"/>
            <a:ext cx="1184812" cy="369332"/>
          </a:xfrm>
          <a:prstGeom prst="rect">
            <a:avLst/>
          </a:prstGeom>
          <a:noFill/>
        </p:spPr>
        <p:txBody>
          <a:bodyPr wrap="none" rtlCol="0">
            <a:spAutoFit/>
          </a:bodyPr>
          <a:lstStyle/>
          <a:p>
            <a:r>
              <a:rPr lang="en-US" b="1" u="sng" dirty="0">
                <a:solidFill>
                  <a:schemeClr val="accent6"/>
                </a:solidFill>
              </a:rPr>
              <a:t>TypeScript</a:t>
            </a:r>
          </a:p>
        </p:txBody>
      </p:sp>
      <p:sp>
        <p:nvSpPr>
          <p:cNvPr id="7" name="TextBox 6">
            <a:extLst>
              <a:ext uri="{FF2B5EF4-FFF2-40B4-BE49-F238E27FC236}">
                <a16:creationId xmlns:a16="http://schemas.microsoft.com/office/drawing/2014/main" id="{585F4B83-61DF-4F5D-9FB1-D9350D84C237}"/>
              </a:ext>
            </a:extLst>
          </p:cNvPr>
          <p:cNvSpPr txBox="1"/>
          <p:nvPr/>
        </p:nvSpPr>
        <p:spPr>
          <a:xfrm>
            <a:off x="4335398" y="4317158"/>
            <a:ext cx="838050" cy="369332"/>
          </a:xfrm>
          <a:prstGeom prst="rect">
            <a:avLst/>
          </a:prstGeom>
          <a:noFill/>
        </p:spPr>
        <p:txBody>
          <a:bodyPr wrap="none" rtlCol="0">
            <a:spAutoFit/>
          </a:bodyPr>
          <a:lstStyle/>
          <a:p>
            <a:r>
              <a:rPr lang="en-US" dirty="0">
                <a:solidFill>
                  <a:srgbClr val="00B0F0"/>
                </a:solidFill>
              </a:rPr>
              <a:t>CODAL</a:t>
            </a:r>
          </a:p>
        </p:txBody>
      </p:sp>
      <p:sp>
        <p:nvSpPr>
          <p:cNvPr id="9" name="TextBox 8">
            <a:extLst>
              <a:ext uri="{FF2B5EF4-FFF2-40B4-BE49-F238E27FC236}">
                <a16:creationId xmlns:a16="http://schemas.microsoft.com/office/drawing/2014/main" id="{EEAA9F36-381D-4442-B91C-3780A18F5A9F}"/>
              </a:ext>
            </a:extLst>
          </p:cNvPr>
          <p:cNvSpPr txBox="1"/>
          <p:nvPr/>
        </p:nvSpPr>
        <p:spPr>
          <a:xfrm>
            <a:off x="2091863" y="568518"/>
            <a:ext cx="1112869" cy="646331"/>
          </a:xfrm>
          <a:prstGeom prst="rect">
            <a:avLst/>
          </a:prstGeom>
          <a:noFill/>
          <a:ln>
            <a:noFill/>
          </a:ln>
        </p:spPr>
        <p:txBody>
          <a:bodyPr wrap="none" rtlCol="0">
            <a:spAutoFit/>
          </a:bodyPr>
          <a:lstStyle/>
          <a:p>
            <a:r>
              <a:rPr lang="en-US" b="1" dirty="0">
                <a:solidFill>
                  <a:schemeClr val="accent6"/>
                </a:solidFill>
              </a:rPr>
              <a:t>The</a:t>
            </a:r>
            <a:r>
              <a:rPr lang="en-US" dirty="0">
                <a:solidFill>
                  <a:schemeClr val="accent6"/>
                </a:solidFill>
              </a:rPr>
              <a:t> </a:t>
            </a:r>
            <a:r>
              <a:rPr lang="en-US" b="1" dirty="0">
                <a:solidFill>
                  <a:schemeClr val="accent6"/>
                </a:solidFill>
              </a:rPr>
              <a:t>Web</a:t>
            </a:r>
          </a:p>
          <a:p>
            <a:r>
              <a:rPr lang="en-US" b="1" dirty="0">
                <a:solidFill>
                  <a:schemeClr val="accent6"/>
                </a:solidFill>
              </a:rPr>
              <a:t>(browser)</a:t>
            </a:r>
          </a:p>
        </p:txBody>
      </p:sp>
      <p:sp>
        <p:nvSpPr>
          <p:cNvPr id="10" name="TextBox 9">
            <a:extLst>
              <a:ext uri="{FF2B5EF4-FFF2-40B4-BE49-F238E27FC236}">
                <a16:creationId xmlns:a16="http://schemas.microsoft.com/office/drawing/2014/main" id="{CDF72848-299E-48E2-B8E8-DA24568FBD64}"/>
              </a:ext>
            </a:extLst>
          </p:cNvPr>
          <p:cNvSpPr txBox="1"/>
          <p:nvPr/>
        </p:nvSpPr>
        <p:spPr>
          <a:xfrm>
            <a:off x="4335398" y="2593210"/>
            <a:ext cx="2464714" cy="923330"/>
          </a:xfrm>
          <a:prstGeom prst="rect">
            <a:avLst/>
          </a:prstGeom>
          <a:noFill/>
        </p:spPr>
        <p:txBody>
          <a:bodyPr wrap="none" rtlCol="0">
            <a:spAutoFit/>
          </a:bodyPr>
          <a:lstStyle/>
          <a:p>
            <a:pPr algn="ctr"/>
            <a:r>
              <a:rPr lang="en-US" b="1" u="sng" dirty="0"/>
              <a:t>our contribution</a:t>
            </a:r>
          </a:p>
          <a:p>
            <a:pPr algn="ctr"/>
            <a:r>
              <a:rPr lang="en-US" dirty="0"/>
              <a:t>bringing the worlds of </a:t>
            </a:r>
          </a:p>
          <a:p>
            <a:pPr algn="ctr"/>
            <a:r>
              <a:rPr lang="en-US" b="1" dirty="0">
                <a:solidFill>
                  <a:schemeClr val="accent6"/>
                </a:solidFill>
              </a:rPr>
              <a:t>Web</a:t>
            </a:r>
            <a:r>
              <a:rPr lang="en-US" dirty="0"/>
              <a:t> and </a:t>
            </a:r>
            <a:r>
              <a:rPr lang="en-US" b="1" dirty="0">
                <a:solidFill>
                  <a:srgbClr val="00B0F0"/>
                </a:solidFill>
              </a:rPr>
              <a:t>MCU</a:t>
            </a:r>
            <a:r>
              <a:rPr lang="en-US" dirty="0"/>
              <a:t> together </a:t>
            </a:r>
          </a:p>
        </p:txBody>
      </p:sp>
      <p:sp>
        <p:nvSpPr>
          <p:cNvPr id="11" name="TextBox 10">
            <a:extLst>
              <a:ext uri="{FF2B5EF4-FFF2-40B4-BE49-F238E27FC236}">
                <a16:creationId xmlns:a16="http://schemas.microsoft.com/office/drawing/2014/main" id="{D8D45395-FA51-4558-A6F3-F9F3D751EC5C}"/>
              </a:ext>
            </a:extLst>
          </p:cNvPr>
          <p:cNvSpPr txBox="1"/>
          <p:nvPr/>
        </p:nvSpPr>
        <p:spPr>
          <a:xfrm>
            <a:off x="7635785" y="634513"/>
            <a:ext cx="2894536" cy="923330"/>
          </a:xfrm>
          <a:prstGeom prst="rect">
            <a:avLst/>
          </a:prstGeom>
          <a:noFill/>
        </p:spPr>
        <p:txBody>
          <a:bodyPr wrap="square" rtlCol="0">
            <a:spAutoFit/>
          </a:bodyPr>
          <a:lstStyle/>
          <a:p>
            <a:pPr algn="ctr"/>
            <a:r>
              <a:rPr lang="en-US" dirty="0">
                <a:solidFill>
                  <a:schemeClr val="accent6"/>
                </a:solidFill>
              </a:rPr>
              <a:t>World of great frameworks</a:t>
            </a:r>
          </a:p>
          <a:p>
            <a:pPr algn="ctr"/>
            <a:r>
              <a:rPr lang="en-US" dirty="0">
                <a:solidFill>
                  <a:schemeClr val="accent6"/>
                </a:solidFill>
              </a:rPr>
              <a:t>for beginning programming </a:t>
            </a:r>
          </a:p>
          <a:p>
            <a:pPr algn="ctr"/>
            <a:r>
              <a:rPr lang="en-US" dirty="0">
                <a:solidFill>
                  <a:schemeClr val="accent6"/>
                </a:solidFill>
              </a:rPr>
              <a:t>(</a:t>
            </a:r>
            <a:r>
              <a:rPr lang="en-US" dirty="0" err="1">
                <a:solidFill>
                  <a:schemeClr val="accent6"/>
                </a:solidFill>
              </a:rPr>
              <a:t>Blockly</a:t>
            </a:r>
            <a:r>
              <a:rPr lang="en-US" dirty="0">
                <a:solidFill>
                  <a:schemeClr val="accent6"/>
                </a:solidFill>
              </a:rPr>
              <a:t>)</a:t>
            </a:r>
          </a:p>
        </p:txBody>
      </p:sp>
      <p:sp>
        <p:nvSpPr>
          <p:cNvPr id="12" name="TextBox 11">
            <a:extLst>
              <a:ext uri="{FF2B5EF4-FFF2-40B4-BE49-F238E27FC236}">
                <a16:creationId xmlns:a16="http://schemas.microsoft.com/office/drawing/2014/main" id="{17E5A058-8EB9-40B4-82F5-2827024402CB}"/>
              </a:ext>
            </a:extLst>
          </p:cNvPr>
          <p:cNvSpPr txBox="1"/>
          <p:nvPr/>
        </p:nvSpPr>
        <p:spPr>
          <a:xfrm>
            <a:off x="5748679" y="1527376"/>
            <a:ext cx="1674048" cy="369332"/>
          </a:xfrm>
          <a:prstGeom prst="rect">
            <a:avLst/>
          </a:prstGeom>
          <a:noFill/>
        </p:spPr>
        <p:txBody>
          <a:bodyPr wrap="none" rtlCol="0">
            <a:spAutoFit/>
          </a:bodyPr>
          <a:lstStyle/>
          <a:p>
            <a:r>
              <a:rPr lang="en-US" dirty="0">
                <a:solidFill>
                  <a:schemeClr val="accent6"/>
                </a:solidFill>
              </a:rPr>
              <a:t>Single-threaded</a:t>
            </a:r>
          </a:p>
        </p:txBody>
      </p:sp>
      <p:sp>
        <p:nvSpPr>
          <p:cNvPr id="13" name="TextBox 12">
            <a:extLst>
              <a:ext uri="{FF2B5EF4-FFF2-40B4-BE49-F238E27FC236}">
                <a16:creationId xmlns:a16="http://schemas.microsoft.com/office/drawing/2014/main" id="{ADD69A64-BE04-4341-B797-63FB1188D62A}"/>
              </a:ext>
            </a:extLst>
          </p:cNvPr>
          <p:cNvSpPr txBox="1"/>
          <p:nvPr/>
        </p:nvSpPr>
        <p:spPr>
          <a:xfrm>
            <a:off x="4830470" y="579189"/>
            <a:ext cx="1474571" cy="369332"/>
          </a:xfrm>
          <a:prstGeom prst="rect">
            <a:avLst/>
          </a:prstGeom>
          <a:noFill/>
        </p:spPr>
        <p:txBody>
          <a:bodyPr wrap="none" rtlCol="0">
            <a:spAutoFit/>
          </a:bodyPr>
          <a:lstStyle/>
          <a:p>
            <a:r>
              <a:rPr lang="en-US" dirty="0">
                <a:solidFill>
                  <a:schemeClr val="accent6"/>
                </a:solidFill>
              </a:rPr>
              <a:t>Plentiful RAM</a:t>
            </a:r>
          </a:p>
        </p:txBody>
      </p:sp>
      <p:sp>
        <p:nvSpPr>
          <p:cNvPr id="14" name="TextBox 13">
            <a:extLst>
              <a:ext uri="{FF2B5EF4-FFF2-40B4-BE49-F238E27FC236}">
                <a16:creationId xmlns:a16="http://schemas.microsoft.com/office/drawing/2014/main" id="{06BE537F-5B1D-4E43-BE5D-4EA74CF8C5E1}"/>
              </a:ext>
            </a:extLst>
          </p:cNvPr>
          <p:cNvSpPr txBox="1"/>
          <p:nvPr/>
        </p:nvSpPr>
        <p:spPr>
          <a:xfrm>
            <a:off x="2091863" y="5403900"/>
            <a:ext cx="2116990" cy="646331"/>
          </a:xfrm>
          <a:prstGeom prst="rect">
            <a:avLst/>
          </a:prstGeom>
          <a:noFill/>
          <a:ln>
            <a:noFill/>
          </a:ln>
        </p:spPr>
        <p:txBody>
          <a:bodyPr wrap="none" rtlCol="0">
            <a:spAutoFit/>
          </a:bodyPr>
          <a:lstStyle/>
          <a:p>
            <a:r>
              <a:rPr lang="en-US" b="1" dirty="0">
                <a:solidFill>
                  <a:srgbClr val="00B0F0"/>
                </a:solidFill>
              </a:rPr>
              <a:t>The microcontroller </a:t>
            </a:r>
          </a:p>
          <a:p>
            <a:r>
              <a:rPr lang="en-US" b="1" dirty="0">
                <a:solidFill>
                  <a:srgbClr val="00B0F0"/>
                </a:solidFill>
              </a:rPr>
              <a:t>(MCU)</a:t>
            </a:r>
          </a:p>
        </p:txBody>
      </p:sp>
      <p:sp>
        <p:nvSpPr>
          <p:cNvPr id="15" name="TextBox 14">
            <a:extLst>
              <a:ext uri="{FF2B5EF4-FFF2-40B4-BE49-F238E27FC236}">
                <a16:creationId xmlns:a16="http://schemas.microsoft.com/office/drawing/2014/main" id="{2D924930-3279-49A8-9DA1-F15399FE2EA6}"/>
              </a:ext>
            </a:extLst>
          </p:cNvPr>
          <p:cNvSpPr txBox="1"/>
          <p:nvPr/>
        </p:nvSpPr>
        <p:spPr>
          <a:xfrm>
            <a:off x="5976797" y="4204360"/>
            <a:ext cx="1213153" cy="646331"/>
          </a:xfrm>
          <a:prstGeom prst="rect">
            <a:avLst/>
          </a:prstGeom>
          <a:noFill/>
        </p:spPr>
        <p:txBody>
          <a:bodyPr wrap="none" rtlCol="0">
            <a:spAutoFit/>
          </a:bodyPr>
          <a:lstStyle/>
          <a:p>
            <a:pPr algn="ctr"/>
            <a:r>
              <a:rPr lang="en-US" dirty="0">
                <a:solidFill>
                  <a:srgbClr val="00B0F0"/>
                </a:solidFill>
              </a:rPr>
              <a:t>Reactive/</a:t>
            </a:r>
          </a:p>
          <a:p>
            <a:r>
              <a:rPr lang="en-US" dirty="0">
                <a:solidFill>
                  <a:srgbClr val="00B0F0"/>
                </a:solidFill>
              </a:rPr>
              <a:t>concurrent</a:t>
            </a:r>
          </a:p>
        </p:txBody>
      </p:sp>
      <p:sp>
        <p:nvSpPr>
          <p:cNvPr id="16" name="TextBox 15">
            <a:extLst>
              <a:ext uri="{FF2B5EF4-FFF2-40B4-BE49-F238E27FC236}">
                <a16:creationId xmlns:a16="http://schemas.microsoft.com/office/drawing/2014/main" id="{A5CB77EC-280A-45A8-AEB3-C650BD4ABFB5}"/>
              </a:ext>
            </a:extLst>
          </p:cNvPr>
          <p:cNvSpPr txBox="1"/>
          <p:nvPr/>
        </p:nvSpPr>
        <p:spPr>
          <a:xfrm>
            <a:off x="4986538" y="5415455"/>
            <a:ext cx="1162434" cy="369332"/>
          </a:xfrm>
          <a:prstGeom prst="rect">
            <a:avLst/>
          </a:prstGeom>
          <a:noFill/>
        </p:spPr>
        <p:txBody>
          <a:bodyPr wrap="none" rtlCol="0">
            <a:spAutoFit/>
          </a:bodyPr>
          <a:lstStyle/>
          <a:p>
            <a:r>
              <a:rPr lang="en-US" dirty="0">
                <a:solidFill>
                  <a:srgbClr val="00B0F0"/>
                </a:solidFill>
              </a:rPr>
              <a:t>Little RAM</a:t>
            </a:r>
          </a:p>
        </p:txBody>
      </p:sp>
      <p:sp>
        <p:nvSpPr>
          <p:cNvPr id="17" name="TextBox 16">
            <a:extLst>
              <a:ext uri="{FF2B5EF4-FFF2-40B4-BE49-F238E27FC236}">
                <a16:creationId xmlns:a16="http://schemas.microsoft.com/office/drawing/2014/main" id="{8F1E9DD8-DCC2-4957-A82B-37C5B621FE97}"/>
              </a:ext>
            </a:extLst>
          </p:cNvPr>
          <p:cNvSpPr txBox="1"/>
          <p:nvPr/>
        </p:nvSpPr>
        <p:spPr>
          <a:xfrm>
            <a:off x="5246228" y="3845548"/>
            <a:ext cx="540597" cy="369332"/>
          </a:xfrm>
          <a:prstGeom prst="rect">
            <a:avLst/>
          </a:prstGeom>
          <a:noFill/>
        </p:spPr>
        <p:txBody>
          <a:bodyPr wrap="none" rtlCol="0">
            <a:spAutoFit/>
          </a:bodyPr>
          <a:lstStyle/>
          <a:p>
            <a:r>
              <a:rPr lang="en-US" b="1" u="sng" dirty="0">
                <a:solidFill>
                  <a:srgbClr val="00B0F0"/>
                </a:solidFill>
              </a:rPr>
              <a:t>C++</a:t>
            </a:r>
          </a:p>
        </p:txBody>
      </p:sp>
      <p:sp>
        <p:nvSpPr>
          <p:cNvPr id="18" name="TextBox 17">
            <a:extLst>
              <a:ext uri="{FF2B5EF4-FFF2-40B4-BE49-F238E27FC236}">
                <a16:creationId xmlns:a16="http://schemas.microsoft.com/office/drawing/2014/main" id="{C976DD88-6B0C-41F8-89AD-B251DC3A89C5}"/>
              </a:ext>
            </a:extLst>
          </p:cNvPr>
          <p:cNvSpPr txBox="1"/>
          <p:nvPr/>
        </p:nvSpPr>
        <p:spPr>
          <a:xfrm>
            <a:off x="3998454" y="1497768"/>
            <a:ext cx="1110945" cy="369332"/>
          </a:xfrm>
          <a:prstGeom prst="rect">
            <a:avLst/>
          </a:prstGeom>
          <a:noFill/>
        </p:spPr>
        <p:txBody>
          <a:bodyPr wrap="none" rtlCol="0">
            <a:spAutoFit/>
          </a:bodyPr>
          <a:lstStyle/>
          <a:p>
            <a:r>
              <a:rPr lang="en-US" dirty="0">
                <a:solidFill>
                  <a:schemeClr val="accent6"/>
                </a:solidFill>
              </a:rPr>
              <a:t>JavaScript</a:t>
            </a:r>
          </a:p>
        </p:txBody>
      </p:sp>
      <p:sp>
        <p:nvSpPr>
          <p:cNvPr id="19" name="TextBox 18">
            <a:extLst>
              <a:ext uri="{FF2B5EF4-FFF2-40B4-BE49-F238E27FC236}">
                <a16:creationId xmlns:a16="http://schemas.microsoft.com/office/drawing/2014/main" id="{CD86FF9B-5D47-4590-8BDF-F80599B6ADAA}"/>
              </a:ext>
            </a:extLst>
          </p:cNvPr>
          <p:cNvSpPr txBox="1"/>
          <p:nvPr/>
        </p:nvSpPr>
        <p:spPr>
          <a:xfrm>
            <a:off x="7635785" y="5348131"/>
            <a:ext cx="2192652" cy="646331"/>
          </a:xfrm>
          <a:prstGeom prst="rect">
            <a:avLst/>
          </a:prstGeom>
          <a:noFill/>
        </p:spPr>
        <p:txBody>
          <a:bodyPr wrap="none" rtlCol="0">
            <a:spAutoFit/>
          </a:bodyPr>
          <a:lstStyle/>
          <a:p>
            <a:pPr algn="ctr"/>
            <a:r>
              <a:rPr lang="en-US" dirty="0">
                <a:solidFill>
                  <a:srgbClr val="00B0F0"/>
                </a:solidFill>
              </a:rPr>
              <a:t>World of the pro IDE</a:t>
            </a:r>
          </a:p>
          <a:p>
            <a:pPr algn="ctr"/>
            <a:r>
              <a:rPr lang="en-US" dirty="0">
                <a:solidFill>
                  <a:srgbClr val="00B0F0"/>
                </a:solidFill>
              </a:rPr>
              <a:t>(Eclipse, VS, VS Code)</a:t>
            </a:r>
          </a:p>
        </p:txBody>
      </p:sp>
      <p:sp>
        <p:nvSpPr>
          <p:cNvPr id="21" name="TextBox 20">
            <a:extLst>
              <a:ext uri="{FF2B5EF4-FFF2-40B4-BE49-F238E27FC236}">
                <a16:creationId xmlns:a16="http://schemas.microsoft.com/office/drawing/2014/main" id="{76427CAE-07A8-4630-B7A8-509661AFB9E0}"/>
              </a:ext>
            </a:extLst>
          </p:cNvPr>
          <p:cNvSpPr txBox="1"/>
          <p:nvPr/>
        </p:nvSpPr>
        <p:spPr>
          <a:xfrm>
            <a:off x="5043637" y="1030183"/>
            <a:ext cx="1048236" cy="369332"/>
          </a:xfrm>
          <a:prstGeom prst="rect">
            <a:avLst/>
          </a:prstGeom>
          <a:noFill/>
        </p:spPr>
        <p:txBody>
          <a:bodyPr wrap="none" rtlCol="0">
            <a:spAutoFit/>
          </a:bodyPr>
          <a:lstStyle/>
          <a:p>
            <a:r>
              <a:rPr lang="en-US" dirty="0">
                <a:solidFill>
                  <a:schemeClr val="accent6"/>
                </a:solidFill>
              </a:rPr>
              <a:t>Web App</a:t>
            </a:r>
          </a:p>
        </p:txBody>
      </p:sp>
      <p:sp>
        <p:nvSpPr>
          <p:cNvPr id="22" name="TextBox 21">
            <a:extLst>
              <a:ext uri="{FF2B5EF4-FFF2-40B4-BE49-F238E27FC236}">
                <a16:creationId xmlns:a16="http://schemas.microsoft.com/office/drawing/2014/main" id="{B0CF3FF1-EF46-41DA-B5C0-BCFE8C290079}"/>
              </a:ext>
            </a:extLst>
          </p:cNvPr>
          <p:cNvSpPr txBox="1"/>
          <p:nvPr/>
        </p:nvSpPr>
        <p:spPr>
          <a:xfrm>
            <a:off x="4443633" y="4935267"/>
            <a:ext cx="2248244" cy="369332"/>
          </a:xfrm>
          <a:prstGeom prst="rect">
            <a:avLst/>
          </a:prstGeom>
          <a:noFill/>
        </p:spPr>
        <p:txBody>
          <a:bodyPr wrap="none" rtlCol="0">
            <a:spAutoFit/>
          </a:bodyPr>
          <a:lstStyle/>
          <a:p>
            <a:r>
              <a:rPr lang="en-US" dirty="0">
                <a:solidFill>
                  <a:srgbClr val="00B0F0"/>
                </a:solidFill>
              </a:rPr>
              <a:t>Full bare-metal binary</a:t>
            </a:r>
          </a:p>
        </p:txBody>
      </p:sp>
      <p:sp>
        <p:nvSpPr>
          <p:cNvPr id="20" name="TextBox 19">
            <a:extLst>
              <a:ext uri="{FF2B5EF4-FFF2-40B4-BE49-F238E27FC236}">
                <a16:creationId xmlns:a16="http://schemas.microsoft.com/office/drawing/2014/main" id="{8FC70C52-6E93-49AE-A469-D942B3D296AD}"/>
              </a:ext>
            </a:extLst>
          </p:cNvPr>
          <p:cNvSpPr txBox="1"/>
          <p:nvPr/>
        </p:nvSpPr>
        <p:spPr>
          <a:xfrm>
            <a:off x="7635785" y="2770746"/>
            <a:ext cx="3635931" cy="646331"/>
          </a:xfrm>
          <a:prstGeom prst="rect">
            <a:avLst/>
          </a:prstGeom>
          <a:noFill/>
        </p:spPr>
        <p:txBody>
          <a:bodyPr wrap="none" rtlCol="0">
            <a:spAutoFit/>
          </a:bodyPr>
          <a:lstStyle/>
          <a:p>
            <a:pPr algn="ctr"/>
            <a:r>
              <a:rPr lang="en-US" b="1" dirty="0"/>
              <a:t>MakeCode = integration/entry point</a:t>
            </a:r>
          </a:p>
          <a:p>
            <a:pPr algn="ctr"/>
            <a:r>
              <a:rPr lang="en-US" b="1" dirty="0"/>
              <a:t>Languages, Compilers, Runtime</a:t>
            </a:r>
          </a:p>
        </p:txBody>
      </p:sp>
    </p:spTree>
    <p:extLst>
      <p:ext uri="{BB962C8B-B14F-4D97-AF65-F5344CB8AC3E}">
        <p14:creationId xmlns:p14="http://schemas.microsoft.com/office/powerpoint/2010/main" val="3840094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FEEC2-E8CF-498F-A5AC-7BF1C21ED754}"/>
              </a:ext>
            </a:extLst>
          </p:cNvPr>
          <p:cNvSpPr>
            <a:spLocks noGrp="1"/>
          </p:cNvSpPr>
          <p:nvPr>
            <p:ph type="title"/>
          </p:nvPr>
        </p:nvSpPr>
        <p:spPr/>
        <p:txBody>
          <a:bodyPr/>
          <a:lstStyle/>
          <a:p>
            <a:r>
              <a:rPr lang="en-US" dirty="0"/>
              <a:t>Microsoft MakeCode Objectives</a:t>
            </a:r>
          </a:p>
        </p:txBody>
      </p:sp>
      <p:sp>
        <p:nvSpPr>
          <p:cNvPr id="3" name="Text Placeholder 2">
            <a:extLst>
              <a:ext uri="{FF2B5EF4-FFF2-40B4-BE49-F238E27FC236}">
                <a16:creationId xmlns:a16="http://schemas.microsoft.com/office/drawing/2014/main" id="{4AF7476C-9C67-4D0D-8F34-FB3988BDF279}"/>
              </a:ext>
            </a:extLst>
          </p:cNvPr>
          <p:cNvSpPr>
            <a:spLocks noGrp="1"/>
          </p:cNvSpPr>
          <p:nvPr>
            <p:ph type="body" sz="quarter" idx="10"/>
          </p:nvPr>
        </p:nvSpPr>
        <p:spPr>
          <a:xfrm>
            <a:off x="269240" y="1553404"/>
            <a:ext cx="11655078" cy="4601901"/>
          </a:xfrm>
        </p:spPr>
        <p:txBody>
          <a:bodyPr/>
          <a:lstStyle/>
          <a:p>
            <a:pPr marL="457200" indent="-457200">
              <a:lnSpc>
                <a:spcPct val="100000"/>
              </a:lnSpc>
              <a:spcBef>
                <a:spcPts val="1200"/>
              </a:spcBef>
              <a:spcAft>
                <a:spcPts val="1200"/>
              </a:spcAft>
              <a:buClr>
                <a:schemeClr val="accent2"/>
              </a:buClr>
              <a:buFont typeface="+mj-lt"/>
              <a:buAutoNum type="arabicPeriod"/>
            </a:pPr>
            <a:r>
              <a:rPr lang="en-US" dirty="0">
                <a:solidFill>
                  <a:schemeClr val="accent2"/>
                </a:solidFill>
              </a:rPr>
              <a:t>Usage</a:t>
            </a:r>
            <a:r>
              <a:rPr lang="en-US" dirty="0"/>
              <a:t> – Increased diversity and number of students engaged/interested in computing and technology</a:t>
            </a:r>
          </a:p>
          <a:p>
            <a:pPr marL="457200" indent="-457200">
              <a:lnSpc>
                <a:spcPct val="100000"/>
              </a:lnSpc>
              <a:spcBef>
                <a:spcPts val="1200"/>
              </a:spcBef>
              <a:spcAft>
                <a:spcPts val="1200"/>
              </a:spcAft>
              <a:buClr>
                <a:schemeClr val="accent2"/>
              </a:buClr>
              <a:buFont typeface="+mj-lt"/>
              <a:buAutoNum type="arabicPeriod"/>
            </a:pPr>
            <a:r>
              <a:rPr lang="en-US" dirty="0">
                <a:solidFill>
                  <a:schemeClr val="accent2"/>
                </a:solidFill>
              </a:rPr>
              <a:t>Brand</a:t>
            </a:r>
            <a:r>
              <a:rPr lang="en-US" dirty="0"/>
              <a:t> – Microsoft recognized as an innovator in </a:t>
            </a:r>
            <a:br>
              <a:rPr lang="en-US" dirty="0"/>
            </a:br>
            <a:r>
              <a:rPr lang="en-US" dirty="0"/>
              <a:t>computing education</a:t>
            </a:r>
          </a:p>
          <a:p>
            <a:pPr marL="457200" indent="-457200">
              <a:lnSpc>
                <a:spcPct val="100000"/>
              </a:lnSpc>
              <a:spcBef>
                <a:spcPts val="1200"/>
              </a:spcBef>
              <a:spcAft>
                <a:spcPts val="1200"/>
              </a:spcAft>
              <a:buClr>
                <a:schemeClr val="accent2"/>
              </a:buClr>
              <a:buFont typeface="+mj-lt"/>
              <a:buAutoNum type="arabicPeriod"/>
            </a:pPr>
            <a:r>
              <a:rPr lang="en-US" dirty="0">
                <a:solidFill>
                  <a:schemeClr val="accent2"/>
                </a:solidFill>
              </a:rPr>
              <a:t>Ecosystem</a:t>
            </a:r>
            <a:r>
              <a:rPr lang="en-US" dirty="0"/>
              <a:t> – Democratizing access to the world of intelligent edge devices and enabling a thriving partner ecosystem</a:t>
            </a:r>
          </a:p>
        </p:txBody>
      </p:sp>
    </p:spTree>
    <p:extLst>
      <p:ext uri="{BB962C8B-B14F-4D97-AF65-F5344CB8AC3E}">
        <p14:creationId xmlns:p14="http://schemas.microsoft.com/office/powerpoint/2010/main" val="17611680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EFB0FF-003C-4E05-A12B-B872FA3B26DC}"/>
              </a:ext>
            </a:extLst>
          </p:cNvPr>
          <p:cNvPicPr>
            <a:picLocks noChangeAspect="1"/>
          </p:cNvPicPr>
          <p:nvPr/>
        </p:nvPicPr>
        <p:blipFill>
          <a:blip r:embed="rId3"/>
          <a:stretch>
            <a:fillRect/>
          </a:stretch>
        </p:blipFill>
        <p:spPr>
          <a:xfrm>
            <a:off x="28092" y="0"/>
            <a:ext cx="12135816" cy="6858000"/>
          </a:xfrm>
          <a:prstGeom prst="rect">
            <a:avLst/>
          </a:prstGeom>
        </p:spPr>
      </p:pic>
      <p:sp>
        <p:nvSpPr>
          <p:cNvPr id="8" name="Rectangle 7">
            <a:extLst>
              <a:ext uri="{FF2B5EF4-FFF2-40B4-BE49-F238E27FC236}">
                <a16:creationId xmlns:a16="http://schemas.microsoft.com/office/drawing/2014/main" id="{248F78CF-3B01-43B8-85D9-041DF785F978}"/>
              </a:ext>
            </a:extLst>
          </p:cNvPr>
          <p:cNvSpPr/>
          <p:nvPr/>
        </p:nvSpPr>
        <p:spPr>
          <a:xfrm>
            <a:off x="7766425" y="-25509"/>
            <a:ext cx="4224170" cy="64633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w="10160">
                  <a:solidFill>
                    <a:srgbClr val="5B9BD5"/>
                  </a:solidFill>
                  <a:prstDash val="solid"/>
                </a:ln>
                <a:solidFill>
                  <a:srgbClr val="FFFFFF"/>
                </a:solidFill>
                <a:effectLst>
                  <a:outerShdw blurRad="38100" dist="22860" dir="5400000" algn="tl" rotWithShape="0">
                    <a:srgbClr val="000000">
                      <a:alpha val="30000"/>
                    </a:srgbClr>
                  </a:outerShdw>
                </a:effectLst>
                <a:uLnTx/>
                <a:uFillTx/>
                <a:latin typeface="Calibri" panose="020F0502020204030204"/>
                <a:ea typeface="+mn-ea"/>
                <a:cs typeface="+mn-cs"/>
                <a:hlinkClick r:id="rId4"/>
              </a:rPr>
              <a:t>www.makecode.com</a:t>
            </a:r>
            <a:endParaRPr kumimoji="0" lang="en-US" sz="3600" b="1" i="0" u="none" strike="noStrike" kern="1200" cap="none" spc="0" normalizeH="0" baseline="0" noProof="0" dirty="0">
              <a:ln w="10160">
                <a:solidFill>
                  <a:srgbClr val="5B9BD5"/>
                </a:solidFill>
                <a:prstDash val="solid"/>
              </a:ln>
              <a:solidFill>
                <a:srgbClr val="FFFFFF"/>
              </a:solidFill>
              <a:effectLst>
                <a:outerShdw blurRad="38100" dist="22860" dir="5400000" algn="tl" rotWithShape="0">
                  <a:srgbClr val="000000">
                    <a:alpha val="30000"/>
                  </a:srgbClr>
                </a:outerShdw>
              </a:effectLst>
              <a:uLnTx/>
              <a:uFillTx/>
              <a:latin typeface="Calibri" panose="020F0502020204030204"/>
              <a:ea typeface="+mn-ea"/>
              <a:cs typeface="+mn-cs"/>
            </a:endParaRPr>
          </a:p>
        </p:txBody>
      </p:sp>
    </p:spTree>
    <p:extLst>
      <p:ext uri="{BB962C8B-B14F-4D97-AF65-F5344CB8AC3E}">
        <p14:creationId xmlns:p14="http://schemas.microsoft.com/office/powerpoint/2010/main" val="2886084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7AB84A06-B5B9-4D1E-95B6-9117F3A9F2DA}"/>
              </a:ext>
            </a:extLst>
          </p:cNvPr>
          <p:cNvSpPr/>
          <p:nvPr/>
        </p:nvSpPr>
        <p:spPr>
          <a:xfrm>
            <a:off x="3369380" y="364435"/>
            <a:ext cx="4294294" cy="3447627"/>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5" name="Oval 4">
            <a:extLst>
              <a:ext uri="{FF2B5EF4-FFF2-40B4-BE49-F238E27FC236}">
                <a16:creationId xmlns:a16="http://schemas.microsoft.com/office/drawing/2014/main" id="{9E07E098-7595-4544-875B-991914708D61}"/>
              </a:ext>
            </a:extLst>
          </p:cNvPr>
          <p:cNvSpPr/>
          <p:nvPr/>
        </p:nvSpPr>
        <p:spPr>
          <a:xfrm>
            <a:off x="3369380" y="2491067"/>
            <a:ext cx="4294294" cy="3447627"/>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1CEE679-A56D-483E-B210-05892C0CB14E}"/>
              </a:ext>
            </a:extLst>
          </p:cNvPr>
          <p:cNvSpPr txBox="1"/>
          <p:nvPr/>
        </p:nvSpPr>
        <p:spPr>
          <a:xfrm>
            <a:off x="4986538" y="2029947"/>
            <a:ext cx="1184812" cy="369332"/>
          </a:xfrm>
          <a:prstGeom prst="rect">
            <a:avLst/>
          </a:prstGeom>
          <a:noFill/>
        </p:spPr>
        <p:txBody>
          <a:bodyPr wrap="none" rtlCol="0">
            <a:spAutoFit/>
          </a:bodyPr>
          <a:lstStyle/>
          <a:p>
            <a:r>
              <a:rPr lang="en-US" b="1" u="sng" dirty="0">
                <a:solidFill>
                  <a:schemeClr val="accent6"/>
                </a:solidFill>
              </a:rPr>
              <a:t>TypeScript</a:t>
            </a:r>
          </a:p>
        </p:txBody>
      </p:sp>
      <p:sp>
        <p:nvSpPr>
          <p:cNvPr id="7" name="TextBox 6">
            <a:extLst>
              <a:ext uri="{FF2B5EF4-FFF2-40B4-BE49-F238E27FC236}">
                <a16:creationId xmlns:a16="http://schemas.microsoft.com/office/drawing/2014/main" id="{585F4B83-61DF-4F5D-9FB1-D9350D84C237}"/>
              </a:ext>
            </a:extLst>
          </p:cNvPr>
          <p:cNvSpPr txBox="1"/>
          <p:nvPr/>
        </p:nvSpPr>
        <p:spPr>
          <a:xfrm>
            <a:off x="4335398" y="4317158"/>
            <a:ext cx="838050" cy="369332"/>
          </a:xfrm>
          <a:prstGeom prst="rect">
            <a:avLst/>
          </a:prstGeom>
          <a:noFill/>
        </p:spPr>
        <p:txBody>
          <a:bodyPr wrap="none" rtlCol="0">
            <a:spAutoFit/>
          </a:bodyPr>
          <a:lstStyle/>
          <a:p>
            <a:r>
              <a:rPr lang="en-US" dirty="0">
                <a:solidFill>
                  <a:srgbClr val="00B0F0"/>
                </a:solidFill>
              </a:rPr>
              <a:t>CODAL</a:t>
            </a:r>
          </a:p>
        </p:txBody>
      </p:sp>
      <p:sp>
        <p:nvSpPr>
          <p:cNvPr id="9" name="TextBox 8">
            <a:extLst>
              <a:ext uri="{FF2B5EF4-FFF2-40B4-BE49-F238E27FC236}">
                <a16:creationId xmlns:a16="http://schemas.microsoft.com/office/drawing/2014/main" id="{EEAA9F36-381D-4442-B91C-3780A18F5A9F}"/>
              </a:ext>
            </a:extLst>
          </p:cNvPr>
          <p:cNvSpPr txBox="1"/>
          <p:nvPr/>
        </p:nvSpPr>
        <p:spPr>
          <a:xfrm>
            <a:off x="2091863" y="568518"/>
            <a:ext cx="1112869" cy="646331"/>
          </a:xfrm>
          <a:prstGeom prst="rect">
            <a:avLst/>
          </a:prstGeom>
          <a:noFill/>
          <a:ln>
            <a:noFill/>
          </a:ln>
        </p:spPr>
        <p:txBody>
          <a:bodyPr wrap="none" rtlCol="0">
            <a:spAutoFit/>
          </a:bodyPr>
          <a:lstStyle/>
          <a:p>
            <a:r>
              <a:rPr lang="en-US" b="1" dirty="0">
                <a:solidFill>
                  <a:schemeClr val="accent6"/>
                </a:solidFill>
              </a:rPr>
              <a:t>The</a:t>
            </a:r>
            <a:r>
              <a:rPr lang="en-US" dirty="0">
                <a:solidFill>
                  <a:schemeClr val="accent6"/>
                </a:solidFill>
              </a:rPr>
              <a:t> </a:t>
            </a:r>
            <a:r>
              <a:rPr lang="en-US" b="1" dirty="0">
                <a:solidFill>
                  <a:schemeClr val="accent6"/>
                </a:solidFill>
              </a:rPr>
              <a:t>Web</a:t>
            </a:r>
          </a:p>
          <a:p>
            <a:r>
              <a:rPr lang="en-US" b="1" dirty="0">
                <a:solidFill>
                  <a:schemeClr val="accent6"/>
                </a:solidFill>
              </a:rPr>
              <a:t>(browser)</a:t>
            </a:r>
          </a:p>
        </p:txBody>
      </p:sp>
      <p:sp>
        <p:nvSpPr>
          <p:cNvPr id="10" name="TextBox 9">
            <a:extLst>
              <a:ext uri="{FF2B5EF4-FFF2-40B4-BE49-F238E27FC236}">
                <a16:creationId xmlns:a16="http://schemas.microsoft.com/office/drawing/2014/main" id="{CDF72848-299E-48E2-B8E8-DA24568FBD64}"/>
              </a:ext>
            </a:extLst>
          </p:cNvPr>
          <p:cNvSpPr txBox="1"/>
          <p:nvPr/>
        </p:nvSpPr>
        <p:spPr>
          <a:xfrm>
            <a:off x="4335398" y="2593210"/>
            <a:ext cx="2464714" cy="923330"/>
          </a:xfrm>
          <a:prstGeom prst="rect">
            <a:avLst/>
          </a:prstGeom>
          <a:noFill/>
        </p:spPr>
        <p:txBody>
          <a:bodyPr wrap="none" rtlCol="0">
            <a:spAutoFit/>
          </a:bodyPr>
          <a:lstStyle/>
          <a:p>
            <a:pPr algn="ctr"/>
            <a:r>
              <a:rPr lang="en-US" b="1" u="sng" dirty="0"/>
              <a:t>our contribution</a:t>
            </a:r>
          </a:p>
          <a:p>
            <a:pPr algn="ctr"/>
            <a:r>
              <a:rPr lang="en-US" dirty="0"/>
              <a:t>bringing the worlds of </a:t>
            </a:r>
          </a:p>
          <a:p>
            <a:pPr algn="ctr"/>
            <a:r>
              <a:rPr lang="en-US" b="1" dirty="0">
                <a:solidFill>
                  <a:schemeClr val="accent6"/>
                </a:solidFill>
              </a:rPr>
              <a:t>Web</a:t>
            </a:r>
            <a:r>
              <a:rPr lang="en-US" dirty="0"/>
              <a:t> and </a:t>
            </a:r>
            <a:r>
              <a:rPr lang="en-US" b="1" dirty="0">
                <a:solidFill>
                  <a:srgbClr val="00B0F0"/>
                </a:solidFill>
              </a:rPr>
              <a:t>MCU</a:t>
            </a:r>
            <a:r>
              <a:rPr lang="en-US" dirty="0"/>
              <a:t> together </a:t>
            </a:r>
          </a:p>
        </p:txBody>
      </p:sp>
      <p:sp>
        <p:nvSpPr>
          <p:cNvPr id="11" name="TextBox 10">
            <a:extLst>
              <a:ext uri="{FF2B5EF4-FFF2-40B4-BE49-F238E27FC236}">
                <a16:creationId xmlns:a16="http://schemas.microsoft.com/office/drawing/2014/main" id="{D8D45395-FA51-4558-A6F3-F9F3D751EC5C}"/>
              </a:ext>
            </a:extLst>
          </p:cNvPr>
          <p:cNvSpPr txBox="1"/>
          <p:nvPr/>
        </p:nvSpPr>
        <p:spPr>
          <a:xfrm>
            <a:off x="7635785" y="634513"/>
            <a:ext cx="2894536" cy="923330"/>
          </a:xfrm>
          <a:prstGeom prst="rect">
            <a:avLst/>
          </a:prstGeom>
          <a:noFill/>
        </p:spPr>
        <p:txBody>
          <a:bodyPr wrap="square" rtlCol="0">
            <a:spAutoFit/>
          </a:bodyPr>
          <a:lstStyle/>
          <a:p>
            <a:pPr algn="ctr"/>
            <a:r>
              <a:rPr lang="en-US" dirty="0">
                <a:solidFill>
                  <a:schemeClr val="accent6"/>
                </a:solidFill>
              </a:rPr>
              <a:t>World of great frameworks</a:t>
            </a:r>
          </a:p>
          <a:p>
            <a:pPr algn="ctr"/>
            <a:r>
              <a:rPr lang="en-US" dirty="0">
                <a:solidFill>
                  <a:schemeClr val="accent6"/>
                </a:solidFill>
              </a:rPr>
              <a:t>for beginning programming </a:t>
            </a:r>
          </a:p>
          <a:p>
            <a:pPr algn="ctr"/>
            <a:r>
              <a:rPr lang="en-US" dirty="0">
                <a:solidFill>
                  <a:schemeClr val="accent6"/>
                </a:solidFill>
              </a:rPr>
              <a:t>(</a:t>
            </a:r>
            <a:r>
              <a:rPr lang="en-US" dirty="0" err="1">
                <a:solidFill>
                  <a:schemeClr val="accent6"/>
                </a:solidFill>
              </a:rPr>
              <a:t>Blockly</a:t>
            </a:r>
            <a:r>
              <a:rPr lang="en-US" dirty="0">
                <a:solidFill>
                  <a:schemeClr val="accent6"/>
                </a:solidFill>
              </a:rPr>
              <a:t>)</a:t>
            </a:r>
          </a:p>
        </p:txBody>
      </p:sp>
      <p:sp>
        <p:nvSpPr>
          <p:cNvPr id="12" name="TextBox 11">
            <a:extLst>
              <a:ext uri="{FF2B5EF4-FFF2-40B4-BE49-F238E27FC236}">
                <a16:creationId xmlns:a16="http://schemas.microsoft.com/office/drawing/2014/main" id="{17E5A058-8EB9-40B4-82F5-2827024402CB}"/>
              </a:ext>
            </a:extLst>
          </p:cNvPr>
          <p:cNvSpPr txBox="1"/>
          <p:nvPr/>
        </p:nvSpPr>
        <p:spPr>
          <a:xfrm>
            <a:off x="5748679" y="1527376"/>
            <a:ext cx="1674048" cy="369332"/>
          </a:xfrm>
          <a:prstGeom prst="rect">
            <a:avLst/>
          </a:prstGeom>
          <a:noFill/>
        </p:spPr>
        <p:txBody>
          <a:bodyPr wrap="none" rtlCol="0">
            <a:spAutoFit/>
          </a:bodyPr>
          <a:lstStyle/>
          <a:p>
            <a:r>
              <a:rPr lang="en-US" dirty="0">
                <a:solidFill>
                  <a:schemeClr val="accent6"/>
                </a:solidFill>
              </a:rPr>
              <a:t>Single-threaded</a:t>
            </a:r>
          </a:p>
        </p:txBody>
      </p:sp>
      <p:sp>
        <p:nvSpPr>
          <p:cNvPr id="13" name="TextBox 12">
            <a:extLst>
              <a:ext uri="{FF2B5EF4-FFF2-40B4-BE49-F238E27FC236}">
                <a16:creationId xmlns:a16="http://schemas.microsoft.com/office/drawing/2014/main" id="{ADD69A64-BE04-4341-B797-63FB1188D62A}"/>
              </a:ext>
            </a:extLst>
          </p:cNvPr>
          <p:cNvSpPr txBox="1"/>
          <p:nvPr/>
        </p:nvSpPr>
        <p:spPr>
          <a:xfrm>
            <a:off x="4830470" y="579189"/>
            <a:ext cx="1474571" cy="369332"/>
          </a:xfrm>
          <a:prstGeom prst="rect">
            <a:avLst/>
          </a:prstGeom>
          <a:noFill/>
        </p:spPr>
        <p:txBody>
          <a:bodyPr wrap="none" rtlCol="0">
            <a:spAutoFit/>
          </a:bodyPr>
          <a:lstStyle/>
          <a:p>
            <a:r>
              <a:rPr lang="en-US" dirty="0">
                <a:solidFill>
                  <a:schemeClr val="accent6"/>
                </a:solidFill>
              </a:rPr>
              <a:t>Plentiful RAM</a:t>
            </a:r>
          </a:p>
        </p:txBody>
      </p:sp>
      <p:sp>
        <p:nvSpPr>
          <p:cNvPr id="14" name="TextBox 13">
            <a:extLst>
              <a:ext uri="{FF2B5EF4-FFF2-40B4-BE49-F238E27FC236}">
                <a16:creationId xmlns:a16="http://schemas.microsoft.com/office/drawing/2014/main" id="{06BE537F-5B1D-4E43-BE5D-4EA74CF8C5E1}"/>
              </a:ext>
            </a:extLst>
          </p:cNvPr>
          <p:cNvSpPr txBox="1"/>
          <p:nvPr/>
        </p:nvSpPr>
        <p:spPr>
          <a:xfrm>
            <a:off x="2091863" y="5403900"/>
            <a:ext cx="2116990" cy="646331"/>
          </a:xfrm>
          <a:prstGeom prst="rect">
            <a:avLst/>
          </a:prstGeom>
          <a:noFill/>
          <a:ln>
            <a:noFill/>
          </a:ln>
        </p:spPr>
        <p:txBody>
          <a:bodyPr wrap="none" rtlCol="0">
            <a:spAutoFit/>
          </a:bodyPr>
          <a:lstStyle/>
          <a:p>
            <a:r>
              <a:rPr lang="en-US" b="1" dirty="0">
                <a:solidFill>
                  <a:srgbClr val="00B0F0"/>
                </a:solidFill>
              </a:rPr>
              <a:t>The microcontroller </a:t>
            </a:r>
          </a:p>
          <a:p>
            <a:r>
              <a:rPr lang="en-US" b="1" dirty="0">
                <a:solidFill>
                  <a:srgbClr val="00B0F0"/>
                </a:solidFill>
              </a:rPr>
              <a:t>(MCU)</a:t>
            </a:r>
          </a:p>
        </p:txBody>
      </p:sp>
      <p:sp>
        <p:nvSpPr>
          <p:cNvPr id="15" name="TextBox 14">
            <a:extLst>
              <a:ext uri="{FF2B5EF4-FFF2-40B4-BE49-F238E27FC236}">
                <a16:creationId xmlns:a16="http://schemas.microsoft.com/office/drawing/2014/main" id="{2D924930-3279-49A8-9DA1-F15399FE2EA6}"/>
              </a:ext>
            </a:extLst>
          </p:cNvPr>
          <p:cNvSpPr txBox="1"/>
          <p:nvPr/>
        </p:nvSpPr>
        <p:spPr>
          <a:xfrm>
            <a:off x="5976797" y="4204360"/>
            <a:ext cx="1213153" cy="646331"/>
          </a:xfrm>
          <a:prstGeom prst="rect">
            <a:avLst/>
          </a:prstGeom>
          <a:noFill/>
        </p:spPr>
        <p:txBody>
          <a:bodyPr wrap="none" rtlCol="0">
            <a:spAutoFit/>
          </a:bodyPr>
          <a:lstStyle/>
          <a:p>
            <a:pPr algn="ctr"/>
            <a:r>
              <a:rPr lang="en-US" dirty="0">
                <a:solidFill>
                  <a:srgbClr val="00B0F0"/>
                </a:solidFill>
              </a:rPr>
              <a:t>Reactive/</a:t>
            </a:r>
          </a:p>
          <a:p>
            <a:r>
              <a:rPr lang="en-US" dirty="0">
                <a:solidFill>
                  <a:srgbClr val="00B0F0"/>
                </a:solidFill>
              </a:rPr>
              <a:t>concurrent</a:t>
            </a:r>
          </a:p>
        </p:txBody>
      </p:sp>
      <p:sp>
        <p:nvSpPr>
          <p:cNvPr id="16" name="TextBox 15">
            <a:extLst>
              <a:ext uri="{FF2B5EF4-FFF2-40B4-BE49-F238E27FC236}">
                <a16:creationId xmlns:a16="http://schemas.microsoft.com/office/drawing/2014/main" id="{A5CB77EC-280A-45A8-AEB3-C650BD4ABFB5}"/>
              </a:ext>
            </a:extLst>
          </p:cNvPr>
          <p:cNvSpPr txBox="1"/>
          <p:nvPr/>
        </p:nvSpPr>
        <p:spPr>
          <a:xfrm>
            <a:off x="4986538" y="5415455"/>
            <a:ext cx="1162434" cy="369332"/>
          </a:xfrm>
          <a:prstGeom prst="rect">
            <a:avLst/>
          </a:prstGeom>
          <a:noFill/>
        </p:spPr>
        <p:txBody>
          <a:bodyPr wrap="none" rtlCol="0">
            <a:spAutoFit/>
          </a:bodyPr>
          <a:lstStyle/>
          <a:p>
            <a:r>
              <a:rPr lang="en-US" dirty="0">
                <a:solidFill>
                  <a:srgbClr val="00B0F0"/>
                </a:solidFill>
              </a:rPr>
              <a:t>Little RAM</a:t>
            </a:r>
          </a:p>
        </p:txBody>
      </p:sp>
      <p:sp>
        <p:nvSpPr>
          <p:cNvPr id="17" name="TextBox 16">
            <a:extLst>
              <a:ext uri="{FF2B5EF4-FFF2-40B4-BE49-F238E27FC236}">
                <a16:creationId xmlns:a16="http://schemas.microsoft.com/office/drawing/2014/main" id="{8F1E9DD8-DCC2-4957-A82B-37C5B621FE97}"/>
              </a:ext>
            </a:extLst>
          </p:cNvPr>
          <p:cNvSpPr txBox="1"/>
          <p:nvPr/>
        </p:nvSpPr>
        <p:spPr>
          <a:xfrm>
            <a:off x="5246228" y="3845548"/>
            <a:ext cx="540597" cy="369332"/>
          </a:xfrm>
          <a:prstGeom prst="rect">
            <a:avLst/>
          </a:prstGeom>
          <a:noFill/>
        </p:spPr>
        <p:txBody>
          <a:bodyPr wrap="none" rtlCol="0">
            <a:spAutoFit/>
          </a:bodyPr>
          <a:lstStyle/>
          <a:p>
            <a:r>
              <a:rPr lang="en-US" b="1" u="sng" dirty="0">
                <a:solidFill>
                  <a:srgbClr val="00B0F0"/>
                </a:solidFill>
              </a:rPr>
              <a:t>C++</a:t>
            </a:r>
          </a:p>
        </p:txBody>
      </p:sp>
      <p:sp>
        <p:nvSpPr>
          <p:cNvPr id="18" name="TextBox 17">
            <a:extLst>
              <a:ext uri="{FF2B5EF4-FFF2-40B4-BE49-F238E27FC236}">
                <a16:creationId xmlns:a16="http://schemas.microsoft.com/office/drawing/2014/main" id="{C976DD88-6B0C-41F8-89AD-B251DC3A89C5}"/>
              </a:ext>
            </a:extLst>
          </p:cNvPr>
          <p:cNvSpPr txBox="1"/>
          <p:nvPr/>
        </p:nvSpPr>
        <p:spPr>
          <a:xfrm>
            <a:off x="3998454" y="1497768"/>
            <a:ext cx="1110945" cy="369332"/>
          </a:xfrm>
          <a:prstGeom prst="rect">
            <a:avLst/>
          </a:prstGeom>
          <a:noFill/>
        </p:spPr>
        <p:txBody>
          <a:bodyPr wrap="none" rtlCol="0">
            <a:spAutoFit/>
          </a:bodyPr>
          <a:lstStyle/>
          <a:p>
            <a:r>
              <a:rPr lang="en-US" dirty="0">
                <a:solidFill>
                  <a:schemeClr val="accent6"/>
                </a:solidFill>
              </a:rPr>
              <a:t>JavaScript</a:t>
            </a:r>
          </a:p>
        </p:txBody>
      </p:sp>
      <p:sp>
        <p:nvSpPr>
          <p:cNvPr id="19" name="TextBox 18">
            <a:extLst>
              <a:ext uri="{FF2B5EF4-FFF2-40B4-BE49-F238E27FC236}">
                <a16:creationId xmlns:a16="http://schemas.microsoft.com/office/drawing/2014/main" id="{CD86FF9B-5D47-4590-8BDF-F80599B6ADAA}"/>
              </a:ext>
            </a:extLst>
          </p:cNvPr>
          <p:cNvSpPr txBox="1"/>
          <p:nvPr/>
        </p:nvSpPr>
        <p:spPr>
          <a:xfrm>
            <a:off x="7635785" y="5348131"/>
            <a:ext cx="2192652" cy="646331"/>
          </a:xfrm>
          <a:prstGeom prst="rect">
            <a:avLst/>
          </a:prstGeom>
          <a:noFill/>
        </p:spPr>
        <p:txBody>
          <a:bodyPr wrap="none" rtlCol="0">
            <a:spAutoFit/>
          </a:bodyPr>
          <a:lstStyle/>
          <a:p>
            <a:pPr algn="ctr"/>
            <a:r>
              <a:rPr lang="en-US" dirty="0">
                <a:solidFill>
                  <a:srgbClr val="00B0F0"/>
                </a:solidFill>
              </a:rPr>
              <a:t>World of the pro IDE</a:t>
            </a:r>
          </a:p>
          <a:p>
            <a:pPr algn="ctr"/>
            <a:r>
              <a:rPr lang="en-US" dirty="0">
                <a:solidFill>
                  <a:srgbClr val="00B0F0"/>
                </a:solidFill>
              </a:rPr>
              <a:t>(Eclipse, VS, VS Code)</a:t>
            </a:r>
          </a:p>
        </p:txBody>
      </p:sp>
      <p:sp>
        <p:nvSpPr>
          <p:cNvPr id="21" name="TextBox 20">
            <a:extLst>
              <a:ext uri="{FF2B5EF4-FFF2-40B4-BE49-F238E27FC236}">
                <a16:creationId xmlns:a16="http://schemas.microsoft.com/office/drawing/2014/main" id="{76427CAE-07A8-4630-B7A8-509661AFB9E0}"/>
              </a:ext>
            </a:extLst>
          </p:cNvPr>
          <p:cNvSpPr txBox="1"/>
          <p:nvPr/>
        </p:nvSpPr>
        <p:spPr>
          <a:xfrm>
            <a:off x="5043637" y="1030183"/>
            <a:ext cx="1048236" cy="369332"/>
          </a:xfrm>
          <a:prstGeom prst="rect">
            <a:avLst/>
          </a:prstGeom>
          <a:noFill/>
        </p:spPr>
        <p:txBody>
          <a:bodyPr wrap="none" rtlCol="0">
            <a:spAutoFit/>
          </a:bodyPr>
          <a:lstStyle/>
          <a:p>
            <a:r>
              <a:rPr lang="en-US" dirty="0">
                <a:solidFill>
                  <a:schemeClr val="accent6"/>
                </a:solidFill>
              </a:rPr>
              <a:t>Web App</a:t>
            </a:r>
          </a:p>
        </p:txBody>
      </p:sp>
      <p:sp>
        <p:nvSpPr>
          <p:cNvPr id="22" name="TextBox 21">
            <a:extLst>
              <a:ext uri="{FF2B5EF4-FFF2-40B4-BE49-F238E27FC236}">
                <a16:creationId xmlns:a16="http://schemas.microsoft.com/office/drawing/2014/main" id="{B0CF3FF1-EF46-41DA-B5C0-BCFE8C290079}"/>
              </a:ext>
            </a:extLst>
          </p:cNvPr>
          <p:cNvSpPr txBox="1"/>
          <p:nvPr/>
        </p:nvSpPr>
        <p:spPr>
          <a:xfrm>
            <a:off x="4443633" y="4935267"/>
            <a:ext cx="2248244" cy="369332"/>
          </a:xfrm>
          <a:prstGeom prst="rect">
            <a:avLst/>
          </a:prstGeom>
          <a:noFill/>
        </p:spPr>
        <p:txBody>
          <a:bodyPr wrap="none" rtlCol="0">
            <a:spAutoFit/>
          </a:bodyPr>
          <a:lstStyle/>
          <a:p>
            <a:r>
              <a:rPr lang="en-US" dirty="0">
                <a:solidFill>
                  <a:srgbClr val="00B0F0"/>
                </a:solidFill>
              </a:rPr>
              <a:t>Full bare-metal binary</a:t>
            </a:r>
          </a:p>
        </p:txBody>
      </p:sp>
      <p:sp>
        <p:nvSpPr>
          <p:cNvPr id="20" name="TextBox 19">
            <a:extLst>
              <a:ext uri="{FF2B5EF4-FFF2-40B4-BE49-F238E27FC236}">
                <a16:creationId xmlns:a16="http://schemas.microsoft.com/office/drawing/2014/main" id="{8FC70C52-6E93-49AE-A469-D942B3D296AD}"/>
              </a:ext>
            </a:extLst>
          </p:cNvPr>
          <p:cNvSpPr txBox="1"/>
          <p:nvPr/>
        </p:nvSpPr>
        <p:spPr>
          <a:xfrm>
            <a:off x="7635785" y="2770746"/>
            <a:ext cx="3635931" cy="646331"/>
          </a:xfrm>
          <a:prstGeom prst="rect">
            <a:avLst/>
          </a:prstGeom>
          <a:noFill/>
        </p:spPr>
        <p:txBody>
          <a:bodyPr wrap="none" rtlCol="0">
            <a:spAutoFit/>
          </a:bodyPr>
          <a:lstStyle/>
          <a:p>
            <a:pPr algn="ctr"/>
            <a:r>
              <a:rPr lang="en-US" b="1" dirty="0"/>
              <a:t>MakeCode = integration/entry point</a:t>
            </a:r>
          </a:p>
          <a:p>
            <a:pPr algn="ctr"/>
            <a:r>
              <a:rPr lang="en-US" b="1" dirty="0"/>
              <a:t>Languages, Compilers, Runtime</a:t>
            </a:r>
          </a:p>
        </p:txBody>
      </p:sp>
    </p:spTree>
    <p:extLst>
      <p:ext uri="{BB962C8B-B14F-4D97-AF65-F5344CB8AC3E}">
        <p14:creationId xmlns:p14="http://schemas.microsoft.com/office/powerpoint/2010/main" val="177193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fade">
                                      <p:cBhvr>
                                        <p:cTn id="54" dur="500"/>
                                        <p:tgtEl>
                                          <p:spTgt spid="5"/>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0"/>
                                        </p:tgtEl>
                                        <p:attrNameLst>
                                          <p:attrName>style.visibility</p:attrName>
                                        </p:attrNameLst>
                                      </p:cBhvr>
                                      <p:to>
                                        <p:strVal val="visible"/>
                                      </p:to>
                                    </p:set>
                                    <p:animEffect transition="in" filter="fade">
                                      <p:cBhvr>
                                        <p:cTn id="59" dur="500"/>
                                        <p:tgtEl>
                                          <p:spTgt spid="10"/>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20"/>
                                        </p:tgtEl>
                                        <p:attrNameLst>
                                          <p:attrName>style.visibility</p:attrName>
                                        </p:attrNameLst>
                                      </p:cBhvr>
                                      <p:to>
                                        <p:strVal val="visible"/>
                                      </p:to>
                                    </p:set>
                                    <p:animEffect transition="in" filter="fade">
                                      <p:cBhvr>
                                        <p:cTn id="6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p:bldP spid="9" grpId="0"/>
      <p:bldP spid="10" grpId="0"/>
      <p:bldP spid="11" grpId="0"/>
      <p:bldP spid="12" grpId="0"/>
      <p:bldP spid="13" grpId="0"/>
      <p:bldP spid="14" grpId="0"/>
      <p:bldP spid="15" grpId="0"/>
      <p:bldP spid="16" grpId="0"/>
      <p:bldP spid="17" grpId="0"/>
      <p:bldP spid="18" grpId="0"/>
      <p:bldP spid="19" grpId="0"/>
      <p:bldP spid="21" grpId="0"/>
      <p:bldP spid="22" grpId="0"/>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Innovations</a:t>
            </a:r>
          </a:p>
        </p:txBody>
      </p:sp>
      <p:sp>
        <p:nvSpPr>
          <p:cNvPr id="6" name="Text Placeholder 1"/>
          <p:cNvSpPr>
            <a:spLocks noGrp="1"/>
          </p:cNvSpPr>
          <p:nvPr>
            <p:ph type="body" sz="quarter" idx="10"/>
          </p:nvPr>
        </p:nvSpPr>
        <p:spPr>
          <a:xfrm>
            <a:off x="269239" y="1189177"/>
            <a:ext cx="11653523" cy="4825937"/>
          </a:xfrm>
        </p:spPr>
        <p:txBody>
          <a:bodyPr/>
          <a:lstStyle/>
          <a:p>
            <a:r>
              <a:rPr lang="en-US" sz="3200" u="sng" dirty="0"/>
              <a:t>Web app </a:t>
            </a:r>
            <a:r>
              <a:rPr lang="en-US" sz="3200" dirty="0"/>
              <a:t>for end-to-end experience</a:t>
            </a:r>
          </a:p>
          <a:p>
            <a:pPr lvl="1"/>
            <a:r>
              <a:rPr lang="en-US" sz="2000" dirty="0"/>
              <a:t>no install or need for C/C++ compiler for end-user</a:t>
            </a:r>
          </a:p>
          <a:p>
            <a:pPr lvl="1"/>
            <a:r>
              <a:rPr lang="en-US" sz="2000" u="sng" dirty="0"/>
              <a:t>in-browser compilation to binary</a:t>
            </a:r>
          </a:p>
          <a:p>
            <a:endParaRPr lang="en-US" sz="3200" u="sng" dirty="0"/>
          </a:p>
          <a:p>
            <a:r>
              <a:rPr lang="en-US" sz="3200" u="sng" dirty="0"/>
              <a:t>TypeScript</a:t>
            </a:r>
            <a:r>
              <a:rPr lang="en-US" sz="3200" dirty="0"/>
              <a:t> as core language</a:t>
            </a:r>
          </a:p>
          <a:p>
            <a:pPr lvl="1"/>
            <a:r>
              <a:rPr lang="en-US" sz="2000" dirty="0"/>
              <a:t>API mapping: up to </a:t>
            </a:r>
            <a:r>
              <a:rPr lang="en-US" sz="2000" dirty="0" err="1"/>
              <a:t>Blockly</a:t>
            </a:r>
            <a:r>
              <a:rPr lang="en-US" sz="2000" dirty="0"/>
              <a:t> and down to C++</a:t>
            </a:r>
          </a:p>
          <a:p>
            <a:pPr lvl="1"/>
            <a:r>
              <a:rPr lang="en-US" sz="2000" u="sng" dirty="0"/>
              <a:t>coverage of OO concepts</a:t>
            </a:r>
          </a:p>
          <a:p>
            <a:endParaRPr lang="en-US" sz="3200" u="sng" dirty="0"/>
          </a:p>
          <a:p>
            <a:r>
              <a:rPr lang="en-US" sz="3200" u="sng" dirty="0"/>
              <a:t>Runtime</a:t>
            </a:r>
            <a:r>
              <a:rPr lang="en-US" sz="3200" dirty="0"/>
              <a:t> abstractions</a:t>
            </a:r>
          </a:p>
          <a:p>
            <a:pPr lvl="1"/>
            <a:r>
              <a:rPr lang="en-US" sz="2000" dirty="0"/>
              <a:t>Events, message bus and co-routines</a:t>
            </a:r>
          </a:p>
          <a:p>
            <a:pPr lvl="1"/>
            <a:r>
              <a:rPr lang="en-US" sz="2000" u="sng" dirty="0"/>
              <a:t>support concurrent, reactive programming</a:t>
            </a:r>
          </a:p>
        </p:txBody>
      </p:sp>
      <p:sp>
        <p:nvSpPr>
          <p:cNvPr id="11" name="Rectangle: Rounded Corners 10"/>
          <p:cNvSpPr/>
          <p:nvPr/>
        </p:nvSpPr>
        <p:spPr bwMode="auto">
          <a:xfrm>
            <a:off x="8720105" y="3284132"/>
            <a:ext cx="2052859" cy="76300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2" name="Rectangle: Rounded Corners 11"/>
          <p:cNvSpPr/>
          <p:nvPr/>
        </p:nvSpPr>
        <p:spPr bwMode="auto">
          <a:xfrm>
            <a:off x="8720103" y="1189177"/>
            <a:ext cx="2052859" cy="763009"/>
          </a:xfrm>
          <a:prstGeom prst="round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Blockly</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Rectangle: Rounded Corners 12"/>
          <p:cNvSpPr/>
          <p:nvPr/>
        </p:nvSpPr>
        <p:spPr bwMode="auto">
          <a:xfrm>
            <a:off x="8720103" y="5379087"/>
            <a:ext cx="2052859" cy="763009"/>
          </a:xfrm>
          <a:prstGeom prst="roundRect">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a:t>
            </a:r>
          </a:p>
        </p:txBody>
      </p:sp>
      <p:sp>
        <p:nvSpPr>
          <p:cNvPr id="4" name="Arrow: Up-Down 3">
            <a:extLst>
              <a:ext uri="{FF2B5EF4-FFF2-40B4-BE49-F238E27FC236}">
                <a16:creationId xmlns:a16="http://schemas.microsoft.com/office/drawing/2014/main" id="{4F95B8F2-942A-473A-A2A1-F87C6934CB4C}"/>
              </a:ext>
            </a:extLst>
          </p:cNvPr>
          <p:cNvSpPr/>
          <p:nvPr/>
        </p:nvSpPr>
        <p:spPr bwMode="auto">
          <a:xfrm>
            <a:off x="9428480" y="1975685"/>
            <a:ext cx="636104" cy="1284947"/>
          </a:xfrm>
          <a:prstGeom prst="up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Arrow: Up-Down 8">
            <a:extLst>
              <a:ext uri="{FF2B5EF4-FFF2-40B4-BE49-F238E27FC236}">
                <a16:creationId xmlns:a16="http://schemas.microsoft.com/office/drawing/2014/main" id="{8E446659-6C5B-4771-93B7-17F115253CF3}"/>
              </a:ext>
            </a:extLst>
          </p:cNvPr>
          <p:cNvSpPr/>
          <p:nvPr/>
        </p:nvSpPr>
        <p:spPr bwMode="auto">
          <a:xfrm>
            <a:off x="9400587" y="4070640"/>
            <a:ext cx="636104" cy="1284947"/>
          </a:xfrm>
          <a:prstGeom prst="upDownArrow">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2993557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TypeScript</a:t>
            </a:r>
          </a:p>
        </p:txBody>
      </p:sp>
      <p:sp>
        <p:nvSpPr>
          <p:cNvPr id="6" name="Text Placeholder 1"/>
          <p:cNvSpPr>
            <a:spLocks noGrp="1"/>
          </p:cNvSpPr>
          <p:nvPr>
            <p:ph type="body" sz="quarter" idx="10"/>
          </p:nvPr>
        </p:nvSpPr>
        <p:spPr>
          <a:xfrm>
            <a:off x="269239" y="1189177"/>
            <a:ext cx="11653523" cy="4855304"/>
          </a:xfrm>
        </p:spPr>
        <p:txBody>
          <a:bodyPr/>
          <a:lstStyle/>
          <a:p>
            <a:pPr marL="0" indent="0">
              <a:buNone/>
            </a:pPr>
            <a:r>
              <a:rPr lang="en-US" dirty="0"/>
              <a:t>Gradually typed </a:t>
            </a:r>
            <a:r>
              <a:rPr lang="en-US" u="sng" dirty="0"/>
              <a:t>superset</a:t>
            </a:r>
            <a:r>
              <a:rPr lang="en-US" dirty="0"/>
              <a:t> of JavaScript</a:t>
            </a:r>
          </a:p>
          <a:p>
            <a:r>
              <a:rPr lang="en-US" dirty="0"/>
              <a:t>Compiles to JavaScript</a:t>
            </a:r>
          </a:p>
          <a:p>
            <a:r>
              <a:rPr lang="en-US" dirty="0"/>
              <a:t>Supports ECMAScript 2015 and latest language features</a:t>
            </a:r>
          </a:p>
          <a:p>
            <a:pPr marL="0" indent="0">
              <a:buNone/>
            </a:pPr>
            <a:endParaRPr lang="en-US" dirty="0"/>
          </a:p>
          <a:p>
            <a:pPr marL="0" indent="0">
              <a:buNone/>
            </a:pPr>
            <a:r>
              <a:rPr lang="en-US" u="sng" dirty="0"/>
              <a:t>Types</a:t>
            </a:r>
            <a:r>
              <a:rPr lang="en-US" dirty="0"/>
              <a:t> enable productivity tools </a:t>
            </a:r>
          </a:p>
          <a:p>
            <a:r>
              <a:rPr lang="en-US" dirty="0" err="1"/>
              <a:t>intellisense</a:t>
            </a:r>
            <a:r>
              <a:rPr lang="en-US" dirty="0"/>
              <a:t>, navigation, refactoring</a:t>
            </a:r>
          </a:p>
          <a:p>
            <a:pPr marL="0" indent="0">
              <a:buNone/>
            </a:pPr>
            <a:endParaRPr lang="en-US" dirty="0">
              <a:hlinkClick r:id="rId3"/>
            </a:endParaRPr>
          </a:p>
          <a:p>
            <a:pPr marL="0" indent="0">
              <a:buNone/>
            </a:pPr>
            <a:r>
              <a:rPr lang="en-US" dirty="0">
                <a:hlinkClick r:id="rId3"/>
              </a:rPr>
              <a:t>http://www.typescriptlang.org/</a:t>
            </a:r>
            <a:endParaRPr lang="en-US" dirty="0"/>
          </a:p>
        </p:txBody>
      </p:sp>
    </p:spTree>
    <p:extLst>
      <p:ext uri="{BB962C8B-B14F-4D97-AF65-F5344CB8AC3E}">
        <p14:creationId xmlns:p14="http://schemas.microsoft.com/office/powerpoint/2010/main" val="267886513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405727" y="1744021"/>
            <a:ext cx="13134659" cy="383902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154996" y="2114486"/>
            <a:ext cx="5320653" cy="2966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p:cNvPicPr>
            <a:picLocks noChangeAspect="1"/>
          </p:cNvPicPr>
          <p:nvPr/>
        </p:nvPicPr>
        <p:blipFill>
          <a:blip r:embed="rId4"/>
          <a:stretch>
            <a:fillRect/>
          </a:stretch>
        </p:blipFill>
        <p:spPr>
          <a:xfrm>
            <a:off x="5682240" y="2114485"/>
            <a:ext cx="6436490" cy="2966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p:cNvSpPr txBox="1"/>
          <p:nvPr/>
        </p:nvSpPr>
        <p:spPr>
          <a:xfrm>
            <a:off x="186746" y="5583048"/>
            <a:ext cx="1814407"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Categories</a:t>
            </a:r>
          </a:p>
        </p:txBody>
      </p:sp>
      <p:sp>
        <p:nvSpPr>
          <p:cNvPr id="10" name="TextBox 9"/>
          <p:cNvSpPr txBox="1"/>
          <p:nvPr/>
        </p:nvSpPr>
        <p:spPr>
          <a:xfrm>
            <a:off x="5596817" y="5583048"/>
            <a:ext cx="2078902"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Namespaces</a:t>
            </a:r>
          </a:p>
        </p:txBody>
      </p:sp>
      <p:sp>
        <p:nvSpPr>
          <p:cNvPr id="11"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Blocks and TypeScript</a:t>
            </a:r>
          </a:p>
        </p:txBody>
      </p:sp>
      <p:sp>
        <p:nvSpPr>
          <p:cNvPr id="8" name="Rectangle: Rounded Corners 7"/>
          <p:cNvSpPr/>
          <p:nvPr/>
        </p:nvSpPr>
        <p:spPr bwMode="auto">
          <a:xfrm>
            <a:off x="5819458" y="1230604"/>
            <a:ext cx="2052859" cy="763009"/>
          </a:xfrm>
          <a:prstGeom prst="round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2" name="Rectangle: Rounded Corners 11"/>
          <p:cNvSpPr/>
          <p:nvPr/>
        </p:nvSpPr>
        <p:spPr bwMode="auto">
          <a:xfrm>
            <a:off x="154996" y="1230606"/>
            <a:ext cx="2052859" cy="763009"/>
          </a:xfrm>
          <a:prstGeom prst="roundRect">
            <a:avLst/>
          </a:prstGeom>
          <a:ln>
            <a:solidFill>
              <a:schemeClr val="bg1"/>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Blockly</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44386250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405727" y="1265627"/>
            <a:ext cx="13134659" cy="468705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API Binding (1)</a:t>
            </a:r>
          </a:p>
        </p:txBody>
      </p:sp>
      <p:pic>
        <p:nvPicPr>
          <p:cNvPr id="4" name="Picture 3"/>
          <p:cNvPicPr>
            <a:picLocks noChangeAspect="1"/>
          </p:cNvPicPr>
          <p:nvPr/>
        </p:nvPicPr>
        <p:blipFill>
          <a:blip r:embed="rId3"/>
          <a:stretch>
            <a:fillRect/>
          </a:stretch>
        </p:blipFill>
        <p:spPr>
          <a:xfrm>
            <a:off x="379215" y="1980670"/>
            <a:ext cx="6009217" cy="3287728"/>
          </a:xfrm>
          <a:prstGeom prst="rect">
            <a:avLst/>
          </a:prstGeom>
        </p:spPr>
      </p:pic>
      <p:pic>
        <p:nvPicPr>
          <p:cNvPr id="8" name="Picture 7"/>
          <p:cNvPicPr>
            <a:picLocks noChangeAspect="1"/>
          </p:cNvPicPr>
          <p:nvPr/>
        </p:nvPicPr>
        <p:blipFill rotWithShape="1">
          <a:blip r:embed="rId4"/>
          <a:srcRect b="5958"/>
          <a:stretch/>
        </p:blipFill>
        <p:spPr>
          <a:xfrm>
            <a:off x="6745971" y="1602861"/>
            <a:ext cx="3768398" cy="1981773"/>
          </a:xfrm>
          <a:prstGeom prst="rect">
            <a:avLst/>
          </a:prstGeom>
        </p:spPr>
      </p:pic>
      <p:pic>
        <p:nvPicPr>
          <p:cNvPr id="9" name="Picture 8"/>
          <p:cNvPicPr>
            <a:picLocks noChangeAspect="1"/>
          </p:cNvPicPr>
          <p:nvPr/>
        </p:nvPicPr>
        <p:blipFill>
          <a:blip r:embed="rId5"/>
          <a:stretch>
            <a:fillRect/>
          </a:stretch>
        </p:blipFill>
        <p:spPr>
          <a:xfrm>
            <a:off x="6745971" y="3921868"/>
            <a:ext cx="5305456" cy="1783101"/>
          </a:xfrm>
          <a:prstGeom prst="rect">
            <a:avLst/>
          </a:prstGeom>
        </p:spPr>
      </p:pic>
      <p:sp>
        <p:nvSpPr>
          <p:cNvPr id="7" name="Rectangle: Rounded Corners 6"/>
          <p:cNvSpPr/>
          <p:nvPr/>
        </p:nvSpPr>
        <p:spPr bwMode="auto">
          <a:xfrm>
            <a:off x="6685413" y="5908412"/>
            <a:ext cx="2052859" cy="763009"/>
          </a:xfrm>
          <a:prstGeom prst="round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0" name="Rectangle: Rounded Corners 9"/>
          <p:cNvSpPr/>
          <p:nvPr/>
        </p:nvSpPr>
        <p:spPr bwMode="auto">
          <a:xfrm>
            <a:off x="6685414" y="656162"/>
            <a:ext cx="2052859" cy="763009"/>
          </a:xfrm>
          <a:prstGeom prst="roundRect">
            <a:avLst/>
          </a:prstGeom>
          <a:ln>
            <a:solidFill>
              <a:schemeClr val="bg1"/>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Blockly</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Rectangle: Rounded Corners 10"/>
          <p:cNvSpPr/>
          <p:nvPr/>
        </p:nvSpPr>
        <p:spPr bwMode="auto">
          <a:xfrm>
            <a:off x="379215" y="5432489"/>
            <a:ext cx="2052859" cy="763009"/>
          </a:xfrm>
          <a:prstGeom prst="roundRect">
            <a:avLst/>
          </a:prstGeom>
          <a:ln>
            <a:solidFill>
              <a:schemeClr val="bg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a:t>
            </a:r>
          </a:p>
        </p:txBody>
      </p:sp>
    </p:spTree>
    <p:extLst>
      <p:ext uri="{BB962C8B-B14F-4D97-AF65-F5344CB8AC3E}">
        <p14:creationId xmlns:p14="http://schemas.microsoft.com/office/powerpoint/2010/main" val="19314287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WHITE TEMPLATE">
  <a:themeElements>
    <a:clrScheme name="BT - Dark Blue - white background">
      <a:dk1>
        <a:srgbClr val="353535"/>
      </a:dk1>
      <a:lt1>
        <a:srgbClr val="FFFFFF"/>
      </a:lt1>
      <a:dk2>
        <a:srgbClr val="002050"/>
      </a:dk2>
      <a:lt2>
        <a:srgbClr val="EAEAEA"/>
      </a:lt2>
      <a:accent1>
        <a:srgbClr val="002050"/>
      </a:accent1>
      <a:accent2>
        <a:srgbClr val="0078D7"/>
      </a:accent2>
      <a:accent3>
        <a:srgbClr val="00BCF2"/>
      </a:accent3>
      <a:accent4>
        <a:srgbClr val="FF8C00"/>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DK_BLUE_2017_03.potx" id="{819180F1-9086-47CA-A285-501D4268B1E5}" vid="{EBD4BE75-CC77-4626-A04A-5AF904A59580}"/>
    </a:ext>
  </a:extLst>
</a:theme>
</file>

<file path=ppt/theme/theme4.xml><?xml version="1.0" encoding="utf-8"?>
<a:theme xmlns:a="http://schemas.openxmlformats.org/drawingml/2006/main" name="2_WHITE TEMPLATE">
  <a:themeElements>
    <a:clrScheme name="BT - Dark Purple on white - green accents">
      <a:dk1>
        <a:srgbClr val="505050"/>
      </a:dk1>
      <a:lt1>
        <a:srgbClr val="FFFFFF"/>
      </a:lt1>
      <a:dk2>
        <a:srgbClr val="32145A"/>
      </a:dk2>
      <a:lt2>
        <a:srgbClr val="E7DCF4"/>
      </a:lt2>
      <a:accent1>
        <a:srgbClr val="32145A"/>
      </a:accent1>
      <a:accent2>
        <a:srgbClr val="5C2D91"/>
      </a:accent2>
      <a:accent3>
        <a:srgbClr val="107C10"/>
      </a:accent3>
      <a:accent4>
        <a:srgbClr val="0078D7"/>
      </a:accent4>
      <a:accent5>
        <a:srgbClr val="BAD80A"/>
      </a:accent5>
      <a:accent6>
        <a:srgbClr val="B4009E"/>
      </a:accent6>
      <a:hlink>
        <a:srgbClr val="5C2D91"/>
      </a:hlink>
      <a:folHlink>
        <a:srgbClr val="5C2D91"/>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Edu_DARK_Purple_2016_1.potx" id="{5B514DCF-E69B-42A5-AD17-B4CBF04479EE}" vid="{A21D99CE-5E6B-4EF1-8D33-0F461E6DE55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14341</TotalTime>
  <Words>1479</Words>
  <Application>Microsoft Office PowerPoint</Application>
  <PresentationFormat>Widescreen</PresentationFormat>
  <Paragraphs>482</Paragraphs>
  <Slides>29</Slides>
  <Notes>18</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29</vt:i4>
      </vt:variant>
    </vt:vector>
  </HeadingPairs>
  <TitlesOfParts>
    <vt:vector size="41" baseType="lpstr">
      <vt:lpstr>Arial</vt:lpstr>
      <vt:lpstr>Calibri</vt:lpstr>
      <vt:lpstr>Calibri Light</vt:lpstr>
      <vt:lpstr>Consolas</vt:lpstr>
      <vt:lpstr>Segoe UI</vt:lpstr>
      <vt:lpstr>Segoe UI Light</vt:lpstr>
      <vt:lpstr>Segoe UI Semilight</vt:lpstr>
      <vt:lpstr>Wingdings</vt:lpstr>
      <vt:lpstr>Office Theme</vt:lpstr>
      <vt:lpstr>1_Office Theme</vt:lpstr>
      <vt:lpstr>1_WHITE TEMPLATE</vt:lpstr>
      <vt:lpstr>2_WHITE TEMPLATE</vt:lpstr>
      <vt:lpstr>Microsoft MakeCode from C++ to TypeScript and Blockly (and back)</vt:lpstr>
      <vt:lpstr>Microsoft MakeCode Hands-on Computing for every student</vt:lpstr>
      <vt:lpstr>Microsoft MakeCode 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 From C++ to TypeScript and Blockly</vt:lpstr>
      <vt:lpstr>PowerPoint Presentation</vt:lpstr>
      <vt:lpstr>CODAL repos</vt:lpstr>
      <vt:lpstr>PowerPoint Presentation</vt:lpstr>
      <vt:lpstr>PowerPoint Presentation</vt:lpstr>
      <vt:lpstr>PowerPoint Presentation</vt:lpstr>
      <vt:lpstr>PowerPoint Presentation</vt:lpstr>
      <vt:lpstr>PowerPoint Presentation</vt:lpstr>
      <vt:lpstr>Compiling C++ for MakeCode</vt:lpstr>
      <vt:lpstr>Target specific override and shim file</vt:lpstr>
      <vt:lpstr>MakeCode GitHub repos</vt:lpstr>
      <vt:lpstr>2. From Blocky to TypeScript to Binary (C++) </vt:lpstr>
      <vt:lpstr>PowerPoint Presentation</vt:lpstr>
      <vt:lpstr>PowerPoint Presentation</vt:lpstr>
      <vt:lpstr>Blocky to Static TypeScript </vt:lpstr>
      <vt:lpstr>Static TypeScript to Machine Code</vt:lpstr>
      <vt:lpstr>Compiler and Runtime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Ball (MSR)</dc:creator>
  <cp:lastModifiedBy>Tom Ball (MSR)</cp:lastModifiedBy>
  <cp:revision>151</cp:revision>
  <dcterms:created xsi:type="dcterms:W3CDTF">2017-07-20T15:29:18Z</dcterms:created>
  <dcterms:modified xsi:type="dcterms:W3CDTF">2018-04-19T03:36:23Z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Owner">
    <vt:lpwstr>tball@microsoft.com</vt:lpwstr>
  </property>
  <property fmtid="{D5CDD505-2E9C-101B-9397-08002B2CF9AE}" pid="6" name="MSIP_Label_f42aa342-8706-4288-bd11-ebb85995028c_SetDate">
    <vt:lpwstr>2017-07-20T08:29:40.0510720-07:00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